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14"/>
  </p:notesMasterIdLst>
  <p:sldIdLst>
    <p:sldId id="267" r:id="rId2"/>
    <p:sldId id="256" r:id="rId3"/>
    <p:sldId id="257" r:id="rId4"/>
    <p:sldId id="258" r:id="rId5"/>
    <p:sldId id="259" r:id="rId6"/>
    <p:sldId id="260" r:id="rId7"/>
    <p:sldId id="261" r:id="rId8"/>
    <p:sldId id="262" r:id="rId9"/>
    <p:sldId id="263" r:id="rId10"/>
    <p:sldId id="264" r:id="rId11"/>
    <p:sldId id="265" r:id="rId12"/>
    <p:sldId id="266" r:id="rId1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3525" autoAdjust="0"/>
  </p:normalViewPr>
  <p:slideViewPr>
    <p:cSldViewPr>
      <p:cViewPr varScale="1">
        <p:scale>
          <a:sx n="86" d="100"/>
          <a:sy n="86" d="100"/>
        </p:scale>
        <p:origin x="-1092" y="-8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3E0DD06-4AA9-46E9-ABB0-A5825F13EF57}" type="datetimeFigureOut">
              <a:rPr lang="en-US" smtClean="0"/>
              <a:t>2/17/2020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1887437-BF7A-46AB-8A3F-28C1FCAA14C1}" type="slidenum">
              <a:rPr lang="en-US" smtClean="0"/>
              <a:t>‹#›</a:t>
            </a:fld>
            <a:endParaRPr lang="en-US"/>
          </a:p>
        </p:txBody>
      </p:sp>
    </p:spTree>
    <p:extLst>
      <p:ext uri="{BB962C8B-B14F-4D97-AF65-F5344CB8AC3E}">
        <p14:creationId xmlns:p14="http://schemas.microsoft.com/office/powerpoint/2010/main" val="136138795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Security and privacy refers to measures that a taken with an aim of preventing confidential data within an</a:t>
            </a:r>
            <a:r>
              <a:rPr lang="en-US" baseline="0" dirty="0" smtClean="0"/>
              <a:t> organization from the reach of unauthorized individuals.</a:t>
            </a:r>
          </a:p>
          <a:p>
            <a:r>
              <a:rPr lang="en-US" baseline="0" dirty="0" smtClean="0"/>
              <a:t>In organization, there is a confidential data that is supposed to be kept secretly within the firm.</a:t>
            </a:r>
          </a:p>
          <a:p>
            <a:r>
              <a:rPr lang="en-US" baseline="0" dirty="0" smtClean="0"/>
              <a:t>Some of the privacy and security issues that are witnessed in organizations involve employees’ confidential protection, financial data protection, protection of the clients of a given firm and storage issues within the firm.</a:t>
            </a:r>
          </a:p>
          <a:p>
            <a:r>
              <a:rPr lang="en-US" baseline="0" dirty="0" smtClean="0"/>
              <a:t>All of the above issues are supposed to be addressed for the prosperity of the firm. </a:t>
            </a:r>
          </a:p>
          <a:p>
            <a:r>
              <a:rPr lang="en-US" baseline="0" dirty="0" smtClean="0"/>
              <a:t>In this essay, major emphasis would be on the financial data protection and protection of employees’ user machines.</a:t>
            </a:r>
            <a:endParaRPr lang="en-US" dirty="0"/>
          </a:p>
        </p:txBody>
      </p:sp>
      <p:sp>
        <p:nvSpPr>
          <p:cNvPr id="4" name="Slide Number Placeholder 3"/>
          <p:cNvSpPr>
            <a:spLocks noGrp="1"/>
          </p:cNvSpPr>
          <p:nvPr>
            <p:ph type="sldNum" sz="quarter" idx="10"/>
          </p:nvPr>
        </p:nvSpPr>
        <p:spPr/>
        <p:txBody>
          <a:bodyPr/>
          <a:lstStyle/>
          <a:p>
            <a:fld id="{61887437-BF7A-46AB-8A3F-28C1FCAA14C1}" type="slidenum">
              <a:rPr lang="en-US" smtClean="0"/>
              <a:t>2</a:t>
            </a:fld>
            <a:endParaRPr lang="en-US"/>
          </a:p>
        </p:txBody>
      </p:sp>
    </p:spTree>
    <p:extLst>
      <p:ext uri="{BB962C8B-B14F-4D97-AF65-F5344CB8AC3E}">
        <p14:creationId xmlns:p14="http://schemas.microsoft.com/office/powerpoint/2010/main" val="404318930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Managers</a:t>
            </a:r>
            <a:r>
              <a:rPr lang="en-US" baseline="0" dirty="0" smtClean="0"/>
              <a:t> make use of data that is stored within an institution in order to make a viable conclusion concerning the operation of the firm.</a:t>
            </a:r>
          </a:p>
          <a:p>
            <a:r>
              <a:rPr lang="en-US" baseline="0" dirty="0" smtClean="0"/>
              <a:t>They also draw conclusion from the record on whether the firm is exhibiting any growth or not.</a:t>
            </a:r>
          </a:p>
          <a:p>
            <a:r>
              <a:rPr lang="en-US" baseline="0" dirty="0" smtClean="0"/>
              <a:t>In storing data through computerization, there is a need of creating files where the data is stored.</a:t>
            </a:r>
          </a:p>
          <a:p>
            <a:r>
              <a:rPr lang="en-US" baseline="0" dirty="0" smtClean="0"/>
              <a:t>The files need to be zipped and store within the within the local disc C that is within the computer for future references.</a:t>
            </a:r>
          </a:p>
          <a:p>
            <a:r>
              <a:rPr lang="en-US" baseline="0" dirty="0" smtClean="0"/>
              <a:t>The space within the computer drives allows for such as it is spacious enough. </a:t>
            </a:r>
            <a:endParaRPr lang="en-US" dirty="0"/>
          </a:p>
        </p:txBody>
      </p:sp>
      <p:sp>
        <p:nvSpPr>
          <p:cNvPr id="4" name="Slide Number Placeholder 3"/>
          <p:cNvSpPr>
            <a:spLocks noGrp="1"/>
          </p:cNvSpPr>
          <p:nvPr>
            <p:ph type="sldNum" sz="quarter" idx="10"/>
          </p:nvPr>
        </p:nvSpPr>
        <p:spPr/>
        <p:txBody>
          <a:bodyPr/>
          <a:lstStyle/>
          <a:p>
            <a:fld id="{61887437-BF7A-46AB-8A3F-28C1FCAA14C1}" type="slidenum">
              <a:rPr lang="en-US" smtClean="0"/>
              <a:t>3</a:t>
            </a:fld>
            <a:endParaRPr lang="en-US"/>
          </a:p>
        </p:txBody>
      </p:sp>
    </p:spTree>
    <p:extLst>
      <p:ext uri="{BB962C8B-B14F-4D97-AF65-F5344CB8AC3E}">
        <p14:creationId xmlns:p14="http://schemas.microsoft.com/office/powerpoint/2010/main" val="351562352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Employees information concerning their payments is supposed to be secretly</a:t>
            </a:r>
            <a:r>
              <a:rPr lang="en-US" baseline="0" dirty="0" smtClean="0"/>
              <a:t> store in the head office computer.</a:t>
            </a:r>
          </a:p>
          <a:p>
            <a:r>
              <a:rPr lang="en-US" baseline="0" dirty="0" smtClean="0"/>
              <a:t>Such information is not supposed to be accessed by the other employees as such can attribute to internal conflict within a given organization. </a:t>
            </a:r>
          </a:p>
          <a:p>
            <a:r>
              <a:rPr lang="en-US" baseline="0" dirty="0" smtClean="0"/>
              <a:t>At the same time, each computer within any given department within an organization is supposed to be secured in order to eliminate any form of frauds that can occur from such.</a:t>
            </a:r>
          </a:p>
          <a:p>
            <a:r>
              <a:rPr lang="en-US" baseline="0" dirty="0" smtClean="0"/>
              <a:t>The information is basically supposed to be accessed by the only the employees operating the computers.</a:t>
            </a:r>
          </a:p>
          <a:p>
            <a:r>
              <a:rPr lang="en-US" baseline="0" dirty="0" smtClean="0"/>
              <a:t>A leakage of that information can result into tempering and losing of the essential data that is also very useful in making of viable decisions within the firm.</a:t>
            </a:r>
            <a:endParaRPr lang="en-US" dirty="0"/>
          </a:p>
        </p:txBody>
      </p:sp>
      <p:sp>
        <p:nvSpPr>
          <p:cNvPr id="4" name="Slide Number Placeholder 3"/>
          <p:cNvSpPr>
            <a:spLocks noGrp="1"/>
          </p:cNvSpPr>
          <p:nvPr>
            <p:ph type="sldNum" sz="quarter" idx="10"/>
          </p:nvPr>
        </p:nvSpPr>
        <p:spPr/>
        <p:txBody>
          <a:bodyPr/>
          <a:lstStyle/>
          <a:p>
            <a:fld id="{61887437-BF7A-46AB-8A3F-28C1FCAA14C1}" type="slidenum">
              <a:rPr lang="en-US" smtClean="0"/>
              <a:t>4</a:t>
            </a:fld>
            <a:endParaRPr lang="en-US"/>
          </a:p>
        </p:txBody>
      </p:sp>
    </p:spTree>
    <p:extLst>
      <p:ext uri="{BB962C8B-B14F-4D97-AF65-F5344CB8AC3E}">
        <p14:creationId xmlns:p14="http://schemas.microsoft.com/office/powerpoint/2010/main" val="294268210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area is characterized by the random form of data storage.</a:t>
            </a:r>
          </a:p>
          <a:p>
            <a:r>
              <a:rPr lang="en-US" dirty="0" smtClean="0"/>
              <a:t>Any one is always</a:t>
            </a:r>
            <a:r>
              <a:rPr lang="en-US" baseline="0" dirty="0" smtClean="0"/>
              <a:t> allowed to access the information within the computers and in paper work without any form of limitation.</a:t>
            </a:r>
          </a:p>
          <a:p>
            <a:r>
              <a:rPr lang="en-US" baseline="0" dirty="0" smtClean="0"/>
              <a:t>The managers lack knowledge on how to solve that issues and are struggling to reform the situation so as to make it better.</a:t>
            </a:r>
          </a:p>
          <a:p>
            <a:endParaRPr lang="en-US" dirty="0"/>
          </a:p>
        </p:txBody>
      </p:sp>
      <p:sp>
        <p:nvSpPr>
          <p:cNvPr id="4" name="Slide Number Placeholder 3"/>
          <p:cNvSpPr>
            <a:spLocks noGrp="1"/>
          </p:cNvSpPr>
          <p:nvPr>
            <p:ph type="sldNum" sz="quarter" idx="10"/>
          </p:nvPr>
        </p:nvSpPr>
        <p:spPr/>
        <p:txBody>
          <a:bodyPr/>
          <a:lstStyle/>
          <a:p>
            <a:fld id="{61887437-BF7A-46AB-8A3F-28C1FCAA14C1}" type="slidenum">
              <a:rPr lang="en-US" smtClean="0"/>
              <a:t>5</a:t>
            </a:fld>
            <a:endParaRPr lang="en-US"/>
          </a:p>
        </p:txBody>
      </p:sp>
    </p:spTree>
    <p:extLst>
      <p:ext uri="{BB962C8B-B14F-4D97-AF65-F5344CB8AC3E}">
        <p14:creationId xmlns:p14="http://schemas.microsoft.com/office/powerpoint/2010/main" val="253175053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 the workplace, there is nothing like employee’s privacy that can be witnessed within the firm.</a:t>
            </a:r>
          </a:p>
          <a:p>
            <a:r>
              <a:rPr lang="en-US" dirty="0" smtClean="0"/>
              <a:t>This has resulted into a state of confusion within the firm. </a:t>
            </a:r>
            <a:endParaRPr lang="en-US" dirty="0"/>
          </a:p>
        </p:txBody>
      </p:sp>
      <p:sp>
        <p:nvSpPr>
          <p:cNvPr id="4" name="Slide Number Placeholder 3"/>
          <p:cNvSpPr>
            <a:spLocks noGrp="1"/>
          </p:cNvSpPr>
          <p:nvPr>
            <p:ph type="sldNum" sz="quarter" idx="10"/>
          </p:nvPr>
        </p:nvSpPr>
        <p:spPr/>
        <p:txBody>
          <a:bodyPr/>
          <a:lstStyle/>
          <a:p>
            <a:fld id="{61887437-BF7A-46AB-8A3F-28C1FCAA14C1}" type="slidenum">
              <a:rPr lang="en-US" smtClean="0"/>
              <a:t>6</a:t>
            </a:fld>
            <a:endParaRPr lang="en-US"/>
          </a:p>
        </p:txBody>
      </p:sp>
    </p:spTree>
    <p:extLst>
      <p:ext uri="{BB962C8B-B14F-4D97-AF65-F5344CB8AC3E}">
        <p14:creationId xmlns:p14="http://schemas.microsoft.com/office/powerpoint/2010/main" val="44438669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Storage of such form of data is tedious and time consuming especially when tracing back the progression of the firm.</a:t>
            </a:r>
          </a:p>
          <a:p>
            <a:r>
              <a:rPr lang="en-US" dirty="0" smtClean="0"/>
              <a:t>The assembling of the data results into some omission of the important data as the data is stored randomly in different computers.</a:t>
            </a:r>
          </a:p>
          <a:p>
            <a:r>
              <a:rPr lang="en-US" dirty="0" smtClean="0"/>
              <a:t>The data is also accessed</a:t>
            </a:r>
            <a:r>
              <a:rPr lang="en-US" baseline="0" dirty="0" smtClean="0"/>
              <a:t> by both employees and even individuals from outside and sometimes the data ends up being deleted.</a:t>
            </a:r>
          </a:p>
          <a:p>
            <a:r>
              <a:rPr lang="en-US" baseline="0" dirty="0" smtClean="0"/>
              <a:t>With the stored paperwork data, it occupies large space thus making the offices appear dirty.</a:t>
            </a:r>
            <a:endParaRPr lang="en-US" dirty="0"/>
          </a:p>
        </p:txBody>
      </p:sp>
      <p:sp>
        <p:nvSpPr>
          <p:cNvPr id="4" name="Slide Number Placeholder 3"/>
          <p:cNvSpPr>
            <a:spLocks noGrp="1"/>
          </p:cNvSpPr>
          <p:nvPr>
            <p:ph type="sldNum" sz="quarter" idx="10"/>
          </p:nvPr>
        </p:nvSpPr>
        <p:spPr/>
        <p:txBody>
          <a:bodyPr/>
          <a:lstStyle/>
          <a:p>
            <a:fld id="{61887437-BF7A-46AB-8A3F-28C1FCAA14C1}" type="slidenum">
              <a:rPr lang="en-US" smtClean="0"/>
              <a:t>7</a:t>
            </a:fld>
            <a:endParaRPr lang="en-US"/>
          </a:p>
        </p:txBody>
      </p:sp>
    </p:spTree>
    <p:extLst>
      <p:ext uri="{BB962C8B-B14F-4D97-AF65-F5344CB8AC3E}">
        <p14:creationId xmlns:p14="http://schemas.microsoft.com/office/powerpoint/2010/main" val="310726395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Cyber</a:t>
            </a:r>
            <a:r>
              <a:rPr lang="en-US" baseline="0" dirty="0" smtClean="0"/>
              <a:t> crime attackers use the data concerning any particular employee for their benefits.</a:t>
            </a:r>
          </a:p>
          <a:p>
            <a:r>
              <a:rPr lang="en-US" baseline="0" dirty="0" smtClean="0"/>
              <a:t>At the same time, the data that is insecure within the firm has also resulted into the cyber crime attackers have a leeway for easy attacker of the firm.</a:t>
            </a:r>
          </a:p>
          <a:p>
            <a:r>
              <a:rPr lang="en-US" baseline="0" dirty="0" smtClean="0"/>
              <a:t>This has resulted into a huge lose of funds within the organizations.</a:t>
            </a:r>
            <a:endParaRPr lang="en-US" dirty="0"/>
          </a:p>
        </p:txBody>
      </p:sp>
      <p:sp>
        <p:nvSpPr>
          <p:cNvPr id="4" name="Slide Number Placeholder 3"/>
          <p:cNvSpPr>
            <a:spLocks noGrp="1"/>
          </p:cNvSpPr>
          <p:nvPr>
            <p:ph type="sldNum" sz="quarter" idx="10"/>
          </p:nvPr>
        </p:nvSpPr>
        <p:spPr/>
        <p:txBody>
          <a:bodyPr/>
          <a:lstStyle/>
          <a:p>
            <a:fld id="{61887437-BF7A-46AB-8A3F-28C1FCAA14C1}" type="slidenum">
              <a:rPr lang="en-US" smtClean="0"/>
              <a:t>8</a:t>
            </a:fld>
            <a:endParaRPr lang="en-US"/>
          </a:p>
        </p:txBody>
      </p:sp>
    </p:spTree>
    <p:extLst>
      <p:ext uri="{BB962C8B-B14F-4D97-AF65-F5344CB8AC3E}">
        <p14:creationId xmlns:p14="http://schemas.microsoft.com/office/powerpoint/2010/main" val="203956821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Use of the authentication details such as computer password is very essential in enhancing the data storage safety within any given firm.</a:t>
            </a:r>
          </a:p>
          <a:p>
            <a:r>
              <a:rPr lang="en-US" dirty="0" smtClean="0"/>
              <a:t>The</a:t>
            </a:r>
            <a:r>
              <a:rPr lang="en-US" baseline="0" dirty="0" smtClean="0"/>
              <a:t> data that is stored within any given computer should be in different files whereby each of the files has to be secured using password.</a:t>
            </a:r>
          </a:p>
          <a:p>
            <a:r>
              <a:rPr lang="en-US" baseline="0" dirty="0" smtClean="0"/>
              <a:t>The password is supposed to be only known by the individual operating the computer.</a:t>
            </a:r>
          </a:p>
          <a:p>
            <a:r>
              <a:rPr lang="en-US" baseline="0" dirty="0" smtClean="0"/>
              <a:t>The above information would result into data security within the entire firm and would help in reduction of the mentioned implication of lack of issues discussed before concerning lack of security key and poor data storage system.</a:t>
            </a:r>
            <a:endParaRPr lang="en-US" dirty="0"/>
          </a:p>
        </p:txBody>
      </p:sp>
      <p:sp>
        <p:nvSpPr>
          <p:cNvPr id="4" name="Slide Number Placeholder 3"/>
          <p:cNvSpPr>
            <a:spLocks noGrp="1"/>
          </p:cNvSpPr>
          <p:nvPr>
            <p:ph type="sldNum" sz="quarter" idx="10"/>
          </p:nvPr>
        </p:nvSpPr>
        <p:spPr/>
        <p:txBody>
          <a:bodyPr/>
          <a:lstStyle/>
          <a:p>
            <a:fld id="{61887437-BF7A-46AB-8A3F-28C1FCAA14C1}" type="slidenum">
              <a:rPr lang="en-US" smtClean="0"/>
              <a:t>10</a:t>
            </a:fld>
            <a:endParaRPr lang="en-US"/>
          </a:p>
        </p:txBody>
      </p:sp>
    </p:spTree>
    <p:extLst>
      <p:ext uri="{BB962C8B-B14F-4D97-AF65-F5344CB8AC3E}">
        <p14:creationId xmlns:p14="http://schemas.microsoft.com/office/powerpoint/2010/main" val="129789020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firms are supposed to employ IT managers who would be tasked with the responsibility of monitoring and making sure the</a:t>
            </a:r>
            <a:r>
              <a:rPr lang="en-US" baseline="0" dirty="0" smtClean="0"/>
              <a:t> entire system is secure from any form of cyber crime attacks.</a:t>
            </a:r>
          </a:p>
          <a:p>
            <a:r>
              <a:rPr lang="en-US" baseline="0" dirty="0" smtClean="0"/>
              <a:t>For the case of any attacker, the IT managers are suppose to make necessary changes of the authentication details within the firm so as to prevent the attackers from being successful in their deals.</a:t>
            </a:r>
          </a:p>
          <a:p>
            <a:r>
              <a:rPr lang="en-US" baseline="0" dirty="0" smtClean="0"/>
              <a:t>Before hiring an It manager, there is need for the stakeholders to hire an AI who is required to integrate the entire operational systems to make it secure enough.</a:t>
            </a:r>
            <a:endParaRPr lang="en-US" dirty="0"/>
          </a:p>
        </p:txBody>
      </p:sp>
      <p:sp>
        <p:nvSpPr>
          <p:cNvPr id="4" name="Slide Number Placeholder 3"/>
          <p:cNvSpPr>
            <a:spLocks noGrp="1"/>
          </p:cNvSpPr>
          <p:nvPr>
            <p:ph type="sldNum" sz="quarter" idx="10"/>
          </p:nvPr>
        </p:nvSpPr>
        <p:spPr/>
        <p:txBody>
          <a:bodyPr/>
          <a:lstStyle/>
          <a:p>
            <a:fld id="{61887437-BF7A-46AB-8A3F-28C1FCAA14C1}" type="slidenum">
              <a:rPr lang="en-US" smtClean="0"/>
              <a:t>11</a:t>
            </a:fld>
            <a:endParaRPr lang="en-US"/>
          </a:p>
        </p:txBody>
      </p:sp>
    </p:spTree>
    <p:extLst>
      <p:ext uri="{BB962C8B-B14F-4D97-AF65-F5344CB8AC3E}">
        <p14:creationId xmlns:p14="http://schemas.microsoft.com/office/powerpoint/2010/main" val="15637938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ight Triangle 6"/>
          <p:cNvSpPr/>
          <p:nvPr/>
        </p:nvSpPr>
        <p:spPr>
          <a:xfrm>
            <a:off x="0" y="2647950"/>
            <a:ext cx="3571875" cy="4210050"/>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Freeform 7"/>
          <p:cNvSpPr/>
          <p:nvPr/>
        </p:nvSpPr>
        <p:spPr>
          <a:xfrm>
            <a:off x="-2380" y="-925"/>
            <a:ext cx="9146380" cy="6858925"/>
          </a:xfrm>
          <a:custGeom>
            <a:avLst/>
            <a:gdLst>
              <a:gd name="connsiteX0" fmla="*/ 0 w 3350419"/>
              <a:gd name="connsiteY0" fmla="*/ 2081213 h 2083594"/>
              <a:gd name="connsiteX1" fmla="*/ 3031331 w 3350419"/>
              <a:gd name="connsiteY1" fmla="*/ 0 h 2083594"/>
              <a:gd name="connsiteX2" fmla="*/ 3350419 w 3350419"/>
              <a:gd name="connsiteY2" fmla="*/ 80963 h 2083594"/>
              <a:gd name="connsiteX3" fmla="*/ 3350419 w 3350419"/>
              <a:gd name="connsiteY3" fmla="*/ 2083594 h 2083594"/>
              <a:gd name="connsiteX4" fmla="*/ 0 w 3350419"/>
              <a:gd name="connsiteY4" fmla="*/ 2081213 h 2083594"/>
              <a:gd name="connsiteX0" fmla="*/ 0 w 3112294"/>
              <a:gd name="connsiteY0" fmla="*/ 2019301 h 2083594"/>
              <a:gd name="connsiteX1" fmla="*/ 2793206 w 3112294"/>
              <a:gd name="connsiteY1" fmla="*/ 0 h 2083594"/>
              <a:gd name="connsiteX2" fmla="*/ 3112294 w 3112294"/>
              <a:gd name="connsiteY2" fmla="*/ 80963 h 2083594"/>
              <a:gd name="connsiteX3" fmla="*/ 3112294 w 3112294"/>
              <a:gd name="connsiteY3" fmla="*/ 2083594 h 2083594"/>
              <a:gd name="connsiteX4" fmla="*/ 0 w 3112294"/>
              <a:gd name="connsiteY4" fmla="*/ 2019301 h 2083594"/>
              <a:gd name="connsiteX0" fmla="*/ 0 w 3345656"/>
              <a:gd name="connsiteY0" fmla="*/ 2097882 h 2097882"/>
              <a:gd name="connsiteX1" fmla="*/ 3026568 w 3345656"/>
              <a:gd name="connsiteY1" fmla="*/ 0 h 2097882"/>
              <a:gd name="connsiteX2" fmla="*/ 3345656 w 3345656"/>
              <a:gd name="connsiteY2" fmla="*/ 80963 h 2097882"/>
              <a:gd name="connsiteX3" fmla="*/ 3345656 w 3345656"/>
              <a:gd name="connsiteY3" fmla="*/ 2083594 h 2097882"/>
              <a:gd name="connsiteX4" fmla="*/ 0 w 3345656"/>
              <a:gd name="connsiteY4" fmla="*/ 2097882 h 2097882"/>
              <a:gd name="connsiteX0" fmla="*/ 0 w 2800350"/>
              <a:gd name="connsiteY0" fmla="*/ 1935957 h 2083594"/>
              <a:gd name="connsiteX1" fmla="*/ 2481262 w 2800350"/>
              <a:gd name="connsiteY1" fmla="*/ 0 h 2083594"/>
              <a:gd name="connsiteX2" fmla="*/ 2800350 w 2800350"/>
              <a:gd name="connsiteY2" fmla="*/ 80963 h 2083594"/>
              <a:gd name="connsiteX3" fmla="*/ 2800350 w 2800350"/>
              <a:gd name="connsiteY3" fmla="*/ 2083594 h 2083594"/>
              <a:gd name="connsiteX4" fmla="*/ 0 w 2800350"/>
              <a:gd name="connsiteY4" fmla="*/ 1935957 h 2083594"/>
              <a:gd name="connsiteX0" fmla="*/ 0 w 3352800"/>
              <a:gd name="connsiteY0" fmla="*/ 2083594 h 2083594"/>
              <a:gd name="connsiteX1" fmla="*/ 3033712 w 3352800"/>
              <a:gd name="connsiteY1" fmla="*/ 0 h 2083594"/>
              <a:gd name="connsiteX2" fmla="*/ 3352800 w 3352800"/>
              <a:gd name="connsiteY2" fmla="*/ 80963 h 2083594"/>
              <a:gd name="connsiteX3" fmla="*/ 3352800 w 3352800"/>
              <a:gd name="connsiteY3" fmla="*/ 2083594 h 2083594"/>
              <a:gd name="connsiteX4" fmla="*/ 0 w 3352800"/>
              <a:gd name="connsiteY4" fmla="*/ 2083594 h 2083594"/>
              <a:gd name="connsiteX0" fmla="*/ 0 w 3352800"/>
              <a:gd name="connsiteY0" fmla="*/ 2002631 h 2002631"/>
              <a:gd name="connsiteX1" fmla="*/ 3033712 w 3352800"/>
              <a:gd name="connsiteY1" fmla="*/ 15716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988469 w 3352800"/>
              <a:gd name="connsiteY1" fmla="*/ 59530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3966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45314 w 3352800"/>
              <a:gd name="connsiteY1" fmla="*/ 1224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4839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75865 w 3352800"/>
              <a:gd name="connsiteY1" fmla="*/ 8178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901 h 2002901"/>
              <a:gd name="connsiteX1" fmla="*/ 2836585 w 3352800"/>
              <a:gd name="connsiteY1" fmla="*/ 0 h 2002901"/>
              <a:gd name="connsiteX2" fmla="*/ 3352800 w 3352800"/>
              <a:gd name="connsiteY2" fmla="*/ 270 h 2002901"/>
              <a:gd name="connsiteX3" fmla="*/ 3352800 w 3352800"/>
              <a:gd name="connsiteY3" fmla="*/ 2002901 h 2002901"/>
              <a:gd name="connsiteX4" fmla="*/ 0 w 3352800"/>
              <a:gd name="connsiteY4" fmla="*/ 2002901 h 20029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2800" h="2002901">
                <a:moveTo>
                  <a:pt x="0" y="2002901"/>
                </a:moveTo>
                <a:lnTo>
                  <a:pt x="2836585" y="0"/>
                </a:lnTo>
                <a:lnTo>
                  <a:pt x="3352800" y="270"/>
                </a:lnTo>
                <a:lnTo>
                  <a:pt x="3352800" y="2002901"/>
                </a:lnTo>
                <a:lnTo>
                  <a:pt x="0" y="2002901"/>
                </a:lnTo>
                <a:close/>
              </a:path>
            </a:pathLst>
          </a:cu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rot="19140000">
            <a:off x="817112" y="1730403"/>
            <a:ext cx="5648623" cy="1204306"/>
          </a:xfrm>
        </p:spPr>
        <p:txBody>
          <a:bodyPr bIns="9144" anchor="b"/>
          <a:lstStyle>
            <a:lvl1pPr>
              <a:defRPr sz="3200"/>
            </a:lvl1pPr>
          </a:lstStyle>
          <a:p>
            <a:r>
              <a:rPr lang="en-US" smtClean="0"/>
              <a:t>Click to edit Master title style</a:t>
            </a:r>
            <a:endParaRPr lang="en-US" dirty="0"/>
          </a:p>
        </p:txBody>
      </p:sp>
      <p:sp>
        <p:nvSpPr>
          <p:cNvPr id="3" name="Subtitle 2"/>
          <p:cNvSpPr>
            <a:spLocks noGrp="1"/>
          </p:cNvSpPr>
          <p:nvPr>
            <p:ph type="subTitle" idx="1"/>
          </p:nvPr>
        </p:nvSpPr>
        <p:spPr>
          <a:xfrm rot="19140000">
            <a:off x="1212277" y="2470925"/>
            <a:ext cx="6511131" cy="329259"/>
          </a:xfrm>
        </p:spPr>
        <p:txBody>
          <a:bodyPr tIns="9144">
            <a:normAutofit/>
          </a:bodyPr>
          <a:lstStyle>
            <a:lvl1pPr marL="0" indent="0" algn="l">
              <a:buNone/>
              <a:defRPr kumimoji="0" lang="en-US" sz="1400" b="0" i="0" u="none" strike="noStrike" kern="1200" cap="all" spc="400" normalizeH="0" baseline="0" noProof="0" dirty="0" smtClean="0">
                <a:ln>
                  <a:noFill/>
                </a:ln>
                <a:solidFill>
                  <a:schemeClr val="tx1"/>
                </a:solidFill>
                <a:effectLst/>
                <a:uLnTx/>
                <a:uFillTx/>
                <a:latin typeface="+mn-lt"/>
                <a:ea typeface="+mj-ea"/>
                <a:cs typeface="Tunga" pitchFamily="2"/>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marL="0" marR="0" lvl="0" indent="0" algn="l" defTabSz="914400" rtl="0" eaLnBrk="1" fontAlgn="auto" latinLnBrk="0" hangingPunct="1">
              <a:lnSpc>
                <a:spcPct val="100000"/>
              </a:lnSpc>
              <a:spcBef>
                <a:spcPts val="0"/>
              </a:spcBef>
              <a:spcAft>
                <a:spcPts val="0"/>
              </a:spcAft>
              <a:buClr>
                <a:schemeClr val="accent1"/>
              </a:buClr>
              <a:buSzPct val="100000"/>
              <a:buFont typeface="Arial" pitchFamily="34" charset="0"/>
              <a:buNone/>
              <a:tabLst/>
              <a:defRPr/>
            </a:pPr>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74511372-7B22-44BD-82D7-FF7077AC53B2}" type="datetimeFigureOut">
              <a:rPr lang="en-US" smtClean="0"/>
              <a:t>2/17/2020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EA213EB-1650-4F28-9896-D5C7399F576E}"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74511372-7B22-44BD-82D7-FF7077AC53B2}" type="datetimeFigureOut">
              <a:rPr lang="en-US" smtClean="0"/>
              <a:t>2/17/2020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EA213EB-1650-4F28-9896-D5C7399F576E}"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8" name="Freeform 7"/>
          <p:cNvSpPr/>
          <p:nvPr/>
        </p:nvSpPr>
        <p:spPr>
          <a:xfrm>
            <a:off x="-2380" y="-925"/>
            <a:ext cx="9146380" cy="6858925"/>
          </a:xfrm>
          <a:custGeom>
            <a:avLst/>
            <a:gdLst>
              <a:gd name="connsiteX0" fmla="*/ 0 w 3350419"/>
              <a:gd name="connsiteY0" fmla="*/ 2081213 h 2083594"/>
              <a:gd name="connsiteX1" fmla="*/ 3031331 w 3350419"/>
              <a:gd name="connsiteY1" fmla="*/ 0 h 2083594"/>
              <a:gd name="connsiteX2" fmla="*/ 3350419 w 3350419"/>
              <a:gd name="connsiteY2" fmla="*/ 80963 h 2083594"/>
              <a:gd name="connsiteX3" fmla="*/ 3350419 w 3350419"/>
              <a:gd name="connsiteY3" fmla="*/ 2083594 h 2083594"/>
              <a:gd name="connsiteX4" fmla="*/ 0 w 3350419"/>
              <a:gd name="connsiteY4" fmla="*/ 2081213 h 2083594"/>
              <a:gd name="connsiteX0" fmla="*/ 0 w 3112294"/>
              <a:gd name="connsiteY0" fmla="*/ 2019301 h 2083594"/>
              <a:gd name="connsiteX1" fmla="*/ 2793206 w 3112294"/>
              <a:gd name="connsiteY1" fmla="*/ 0 h 2083594"/>
              <a:gd name="connsiteX2" fmla="*/ 3112294 w 3112294"/>
              <a:gd name="connsiteY2" fmla="*/ 80963 h 2083594"/>
              <a:gd name="connsiteX3" fmla="*/ 3112294 w 3112294"/>
              <a:gd name="connsiteY3" fmla="*/ 2083594 h 2083594"/>
              <a:gd name="connsiteX4" fmla="*/ 0 w 3112294"/>
              <a:gd name="connsiteY4" fmla="*/ 2019301 h 2083594"/>
              <a:gd name="connsiteX0" fmla="*/ 0 w 3345656"/>
              <a:gd name="connsiteY0" fmla="*/ 2097882 h 2097882"/>
              <a:gd name="connsiteX1" fmla="*/ 3026568 w 3345656"/>
              <a:gd name="connsiteY1" fmla="*/ 0 h 2097882"/>
              <a:gd name="connsiteX2" fmla="*/ 3345656 w 3345656"/>
              <a:gd name="connsiteY2" fmla="*/ 80963 h 2097882"/>
              <a:gd name="connsiteX3" fmla="*/ 3345656 w 3345656"/>
              <a:gd name="connsiteY3" fmla="*/ 2083594 h 2097882"/>
              <a:gd name="connsiteX4" fmla="*/ 0 w 3345656"/>
              <a:gd name="connsiteY4" fmla="*/ 2097882 h 2097882"/>
              <a:gd name="connsiteX0" fmla="*/ 0 w 2800350"/>
              <a:gd name="connsiteY0" fmla="*/ 1935957 h 2083594"/>
              <a:gd name="connsiteX1" fmla="*/ 2481262 w 2800350"/>
              <a:gd name="connsiteY1" fmla="*/ 0 h 2083594"/>
              <a:gd name="connsiteX2" fmla="*/ 2800350 w 2800350"/>
              <a:gd name="connsiteY2" fmla="*/ 80963 h 2083594"/>
              <a:gd name="connsiteX3" fmla="*/ 2800350 w 2800350"/>
              <a:gd name="connsiteY3" fmla="*/ 2083594 h 2083594"/>
              <a:gd name="connsiteX4" fmla="*/ 0 w 2800350"/>
              <a:gd name="connsiteY4" fmla="*/ 1935957 h 2083594"/>
              <a:gd name="connsiteX0" fmla="*/ 0 w 3352800"/>
              <a:gd name="connsiteY0" fmla="*/ 2083594 h 2083594"/>
              <a:gd name="connsiteX1" fmla="*/ 3033712 w 3352800"/>
              <a:gd name="connsiteY1" fmla="*/ 0 h 2083594"/>
              <a:gd name="connsiteX2" fmla="*/ 3352800 w 3352800"/>
              <a:gd name="connsiteY2" fmla="*/ 80963 h 2083594"/>
              <a:gd name="connsiteX3" fmla="*/ 3352800 w 3352800"/>
              <a:gd name="connsiteY3" fmla="*/ 2083594 h 2083594"/>
              <a:gd name="connsiteX4" fmla="*/ 0 w 3352800"/>
              <a:gd name="connsiteY4" fmla="*/ 2083594 h 2083594"/>
              <a:gd name="connsiteX0" fmla="*/ 0 w 3352800"/>
              <a:gd name="connsiteY0" fmla="*/ 2002631 h 2002631"/>
              <a:gd name="connsiteX1" fmla="*/ 3033712 w 3352800"/>
              <a:gd name="connsiteY1" fmla="*/ 15716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988469 w 3352800"/>
              <a:gd name="connsiteY1" fmla="*/ 59530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3966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45314 w 3352800"/>
              <a:gd name="connsiteY1" fmla="*/ 1224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4839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75865 w 3352800"/>
              <a:gd name="connsiteY1" fmla="*/ 8178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901 h 2002901"/>
              <a:gd name="connsiteX1" fmla="*/ 2836585 w 3352800"/>
              <a:gd name="connsiteY1" fmla="*/ 0 h 2002901"/>
              <a:gd name="connsiteX2" fmla="*/ 3352800 w 3352800"/>
              <a:gd name="connsiteY2" fmla="*/ 270 h 2002901"/>
              <a:gd name="connsiteX3" fmla="*/ 3352800 w 3352800"/>
              <a:gd name="connsiteY3" fmla="*/ 2002901 h 2002901"/>
              <a:gd name="connsiteX4" fmla="*/ 0 w 3352800"/>
              <a:gd name="connsiteY4" fmla="*/ 2002901 h 20029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2800" h="2002901">
                <a:moveTo>
                  <a:pt x="0" y="2002901"/>
                </a:moveTo>
                <a:lnTo>
                  <a:pt x="2836585" y="0"/>
                </a:lnTo>
                <a:lnTo>
                  <a:pt x="3352800" y="270"/>
                </a:lnTo>
                <a:lnTo>
                  <a:pt x="3352800" y="2002901"/>
                </a:lnTo>
                <a:lnTo>
                  <a:pt x="0" y="2002901"/>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ight Triangle 6"/>
          <p:cNvSpPr/>
          <p:nvPr/>
        </p:nvSpPr>
        <p:spPr>
          <a:xfrm>
            <a:off x="0" y="2647950"/>
            <a:ext cx="3571875" cy="4210050"/>
          </a:xfrm>
          <a:prstGeom prst="rtTriangle">
            <a:avLst/>
          </a:pr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rot="19140000">
            <a:off x="819399" y="1726737"/>
            <a:ext cx="5650992" cy="1207509"/>
          </a:xfrm>
        </p:spPr>
        <p:txBody>
          <a:bodyPr bIns="9144" anchor="b"/>
          <a:lstStyle>
            <a:lvl1pPr algn="l">
              <a:defRPr kumimoji="0" lang="en-US" sz="3200" b="0" i="0" u="none" strike="noStrike" kern="1200" cap="all" spc="0" normalizeH="0" baseline="0" noProof="0" dirty="0" smtClean="0">
                <a:ln>
                  <a:noFill/>
                </a:ln>
                <a:solidFill>
                  <a:schemeClr val="tx1"/>
                </a:solidFill>
                <a:effectLst/>
                <a:uLnTx/>
                <a:uFillTx/>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lang="en-US" smtClean="0"/>
              <a:t>Click to edit Master title style</a:t>
            </a:r>
            <a:endParaRPr lang="en-US" dirty="0"/>
          </a:p>
        </p:txBody>
      </p:sp>
      <p:sp>
        <p:nvSpPr>
          <p:cNvPr id="3" name="Text Placeholder 2"/>
          <p:cNvSpPr>
            <a:spLocks noGrp="1"/>
          </p:cNvSpPr>
          <p:nvPr>
            <p:ph type="body" idx="1"/>
          </p:nvPr>
        </p:nvSpPr>
        <p:spPr>
          <a:xfrm rot="19140000">
            <a:off x="1216152" y="2468304"/>
            <a:ext cx="6510528" cy="329184"/>
          </a:xfrm>
        </p:spPr>
        <p:txBody>
          <a:bodyPr anchor="t">
            <a:normAutofit/>
          </a:bodyPr>
          <a:lstStyle>
            <a:lvl1pPr marL="0" indent="0">
              <a:buNone/>
              <a:defRPr kumimoji="0" lang="en-US" sz="1400" b="0" i="0" u="none" strike="noStrike" kern="1200" cap="all" spc="400" normalizeH="0" baseline="0" noProof="0" dirty="0" smtClean="0">
                <a:ln>
                  <a:noFill/>
                </a:ln>
                <a:solidFill>
                  <a:schemeClr val="tx1"/>
                </a:solidFill>
                <a:effectLst/>
                <a:uLnTx/>
                <a:uFillTx/>
                <a:latin typeface="+mn-lt"/>
                <a:ea typeface="+mj-ea"/>
                <a:cs typeface="Tunga" pitchFamily="2"/>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100000"/>
              </a:lnSpc>
              <a:spcBef>
                <a:spcPts val="0"/>
              </a:spcBef>
              <a:spcAft>
                <a:spcPts val="0"/>
              </a:spcAft>
              <a:buClr>
                <a:schemeClr val="accent1"/>
              </a:buClr>
              <a:buSzPct val="100000"/>
              <a:buFont typeface="Arial" pitchFamily="34" charset="0"/>
              <a:buNone/>
              <a:tabLst/>
              <a:defRPr/>
            </a:pPr>
            <a:r>
              <a:rPr lang="en-US" smtClean="0"/>
              <a:t>Click to edit Master text styles</a:t>
            </a:r>
          </a:p>
        </p:txBody>
      </p:sp>
      <p:sp>
        <p:nvSpPr>
          <p:cNvPr id="4" name="Date Placeholder 3"/>
          <p:cNvSpPr>
            <a:spLocks noGrp="1"/>
          </p:cNvSpPr>
          <p:nvPr>
            <p:ph type="dt" sz="half" idx="10"/>
          </p:nvPr>
        </p:nvSpPr>
        <p:spPr/>
        <p:txBody>
          <a:bodyPr/>
          <a:lstStyle/>
          <a:p>
            <a:fld id="{74511372-7B22-44BD-82D7-FF7077AC53B2}" type="datetimeFigureOut">
              <a:rPr lang="en-US" smtClean="0"/>
              <a:t>2/17/2020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EA213EB-1650-4F28-9896-D5C7399F576E}"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822960" y="1097280"/>
            <a:ext cx="3200400" cy="371246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700016" y="1097280"/>
            <a:ext cx="3200400" cy="371246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74511372-7B22-44BD-82D7-FF7077AC53B2}" type="datetimeFigureOut">
              <a:rPr lang="en-US" smtClean="0"/>
              <a:t>2/17/2020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EA213EB-1650-4F28-9896-D5C7399F576E}" type="slidenum">
              <a:rPr lang="en-US" smtClean="0"/>
              <a:t>‹#›</a:t>
            </a:fld>
            <a:endParaRPr lang="en-US"/>
          </a:p>
        </p:txBody>
      </p:sp>
      <p:sp>
        <p:nvSpPr>
          <p:cNvPr id="8" name="Title 7"/>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822960" y="1097280"/>
            <a:ext cx="3200400" cy="548640"/>
          </a:xfrm>
        </p:spPr>
        <p:txBody>
          <a:bodyPr anchor="b">
            <a:normAutofit/>
          </a:bodyPr>
          <a:lstStyle>
            <a:lvl1pPr marL="0" indent="0">
              <a:buNone/>
              <a:defRPr lang="en-US" sz="1400" b="0" kern="1200" cap="all" spc="400" baseline="0" dirty="0" smtClean="0">
                <a:solidFill>
                  <a:schemeClr val="tx1"/>
                </a:solidFill>
                <a:latin typeface="+mn-lt"/>
                <a:ea typeface="+mj-ea"/>
                <a:cs typeface="Tunga" pitchFamily="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0"/>
              </a:spcBef>
              <a:spcAft>
                <a:spcPts val="0"/>
              </a:spcAft>
              <a:buClr>
                <a:schemeClr val="accent1"/>
              </a:buClr>
              <a:buFont typeface="Arial" pitchFamily="34" charset="0"/>
              <a:buNone/>
            </a:pPr>
            <a:r>
              <a:rPr lang="en-US" smtClean="0"/>
              <a:t>Click to edit Master text styles</a:t>
            </a:r>
          </a:p>
        </p:txBody>
      </p:sp>
      <p:sp>
        <p:nvSpPr>
          <p:cNvPr id="4" name="Content Placeholder 3"/>
          <p:cNvSpPr>
            <a:spLocks noGrp="1"/>
          </p:cNvSpPr>
          <p:nvPr>
            <p:ph sz="half" idx="2"/>
          </p:nvPr>
        </p:nvSpPr>
        <p:spPr>
          <a:xfrm>
            <a:off x="819150" y="1701848"/>
            <a:ext cx="3200400" cy="310896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700016" y="1097280"/>
            <a:ext cx="3200400" cy="548640"/>
          </a:xfrm>
        </p:spPr>
        <p:txBody>
          <a:bodyPr anchor="b">
            <a:normAutofit/>
          </a:bodyPr>
          <a:lstStyle>
            <a:lvl1pPr marL="0" indent="0">
              <a:buNone/>
              <a:defRPr lang="en-US" sz="1400" b="0" kern="1200" cap="all" spc="400" baseline="0" dirty="0" smtClean="0">
                <a:solidFill>
                  <a:schemeClr val="tx1"/>
                </a:solidFill>
                <a:latin typeface="+mn-lt"/>
                <a:ea typeface="+mj-ea"/>
                <a:cs typeface="Tunga" pitchFamily="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0"/>
              </a:spcBef>
              <a:spcAft>
                <a:spcPts val="0"/>
              </a:spcAft>
              <a:buClr>
                <a:schemeClr val="accent1"/>
              </a:buClr>
              <a:buFont typeface="Arial" pitchFamily="34" charset="0"/>
              <a:buNone/>
            </a:pPr>
            <a:r>
              <a:rPr lang="en-US" smtClean="0"/>
              <a:t>Click to edit Master text styles</a:t>
            </a:r>
          </a:p>
        </p:txBody>
      </p:sp>
      <p:sp>
        <p:nvSpPr>
          <p:cNvPr id="6" name="Content Placeholder 5"/>
          <p:cNvSpPr>
            <a:spLocks noGrp="1"/>
          </p:cNvSpPr>
          <p:nvPr>
            <p:ph sz="quarter" idx="4"/>
          </p:nvPr>
        </p:nvSpPr>
        <p:spPr>
          <a:xfrm>
            <a:off x="4700016" y="1701848"/>
            <a:ext cx="3200400" cy="310896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74511372-7B22-44BD-82D7-FF7077AC53B2}" type="datetimeFigureOut">
              <a:rPr lang="en-US" smtClean="0"/>
              <a:t>2/17/2020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EA213EB-1650-4F28-9896-D5C7399F576E}"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74511372-7B22-44BD-82D7-FF7077AC53B2}" type="datetimeFigureOut">
              <a:rPr lang="en-US" smtClean="0"/>
              <a:t>2/17/2020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EA213EB-1650-4F28-9896-D5C7399F576E}"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4511372-7B22-44BD-82D7-FF7077AC53B2}" type="datetimeFigureOut">
              <a:rPr lang="en-US" smtClean="0"/>
              <a:t>2/17/2020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EA213EB-1650-4F28-9896-D5C7399F576E}"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7" name="Right Triangle 16"/>
          <p:cNvSpPr/>
          <p:nvPr/>
        </p:nvSpPr>
        <p:spPr>
          <a:xfrm>
            <a:off x="0" y="2647950"/>
            <a:ext cx="3571875" cy="4210050"/>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ight Triangle 17"/>
          <p:cNvSpPr/>
          <p:nvPr/>
        </p:nvSpPr>
        <p:spPr>
          <a:xfrm rot="5400000">
            <a:off x="433389" y="-433387"/>
            <a:ext cx="6858000" cy="7724778"/>
          </a:xfrm>
          <a:prstGeom prst="rtTriangle">
            <a:avLst/>
          </a:pr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2" name="Title 1"/>
          <p:cNvSpPr>
            <a:spLocks noGrp="1"/>
          </p:cNvSpPr>
          <p:nvPr>
            <p:ph type="title"/>
          </p:nvPr>
        </p:nvSpPr>
        <p:spPr>
          <a:xfrm rot="19140000">
            <a:off x="784930" y="1576103"/>
            <a:ext cx="5212080" cy="1089427"/>
          </a:xfrm>
        </p:spPr>
        <p:txBody>
          <a:bodyPr bIns="0" anchor="b"/>
          <a:lstStyle>
            <a:lvl1pPr algn="l">
              <a:defRPr kumimoji="0" lang="en-US" sz="2800" b="0" i="0" u="none" strike="noStrike" kern="1200" cap="all" spc="0" normalizeH="0" baseline="0" noProof="0" dirty="0" smtClean="0">
                <a:ln>
                  <a:noFill/>
                </a:ln>
                <a:solidFill>
                  <a:srgbClr val="FFFFFF"/>
                </a:solidFill>
                <a:effectLst/>
                <a:uLnTx/>
                <a:uFillTx/>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lang="en-US" smtClean="0"/>
              <a:t>Click to edit Master title style</a:t>
            </a:r>
            <a:endParaRPr lang="en-US" dirty="0"/>
          </a:p>
        </p:txBody>
      </p:sp>
      <p:sp>
        <p:nvSpPr>
          <p:cNvPr id="3" name="Content Placeholder 2"/>
          <p:cNvSpPr>
            <a:spLocks noGrp="1"/>
          </p:cNvSpPr>
          <p:nvPr>
            <p:ph idx="1"/>
          </p:nvPr>
        </p:nvSpPr>
        <p:spPr>
          <a:xfrm>
            <a:off x="4749552" y="2618912"/>
            <a:ext cx="3807779" cy="332468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rot="19140000">
            <a:off x="1297954" y="2253385"/>
            <a:ext cx="5794760" cy="623314"/>
          </a:xfrm>
        </p:spPr>
        <p:txBody>
          <a:bodyPr>
            <a:normAutofit/>
          </a:bodyPr>
          <a:lstStyle>
            <a:lvl1pPr marL="0" indent="0">
              <a:buNone/>
              <a:defRPr lang="en-US" sz="1400" b="1" kern="1200" dirty="0" smtClean="0">
                <a:solidFill>
                  <a:srgbClr val="FFFFFF"/>
                </a:solidFill>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300"/>
              </a:spcBef>
              <a:spcAft>
                <a:spcPts val="0"/>
              </a:spcAft>
              <a:buClr>
                <a:schemeClr val="accent1"/>
              </a:buClr>
              <a:buSzPct val="100000"/>
              <a:buFont typeface="Arial" pitchFamily="34" charset="0"/>
              <a:buNone/>
              <a:tabLst/>
              <a:defRPr/>
            </a:pPr>
            <a:r>
              <a:rPr lang="en-US" smtClean="0"/>
              <a:t>Click to edit Master text styles</a:t>
            </a:r>
          </a:p>
        </p:txBody>
      </p:sp>
      <p:sp>
        <p:nvSpPr>
          <p:cNvPr id="5" name="Date Placeholder 4"/>
          <p:cNvSpPr>
            <a:spLocks noGrp="1"/>
          </p:cNvSpPr>
          <p:nvPr>
            <p:ph type="dt" sz="half" idx="10"/>
          </p:nvPr>
        </p:nvSpPr>
        <p:spPr/>
        <p:txBody>
          <a:bodyPr/>
          <a:lstStyle/>
          <a:p>
            <a:fld id="{74511372-7B22-44BD-82D7-FF7077AC53B2}" type="datetimeFigureOut">
              <a:rPr lang="en-US" smtClean="0"/>
              <a:t>2/17/2020</a:t>
            </a:fld>
            <a:endParaRPr lang="en-US"/>
          </a:p>
        </p:txBody>
      </p:sp>
      <p:sp>
        <p:nvSpPr>
          <p:cNvPr id="6" name="Footer Placeholder 5"/>
          <p:cNvSpPr>
            <a:spLocks noGrp="1"/>
          </p:cNvSpPr>
          <p:nvPr>
            <p:ph type="ftr" sz="quarter" idx="11"/>
          </p:nvPr>
        </p:nvSpPr>
        <p:spPr/>
        <p:txBody>
          <a:bodyPr/>
          <a:lstStyle>
            <a:lvl1pPr>
              <a:defRPr>
                <a:solidFill>
                  <a:schemeClr val="tx2"/>
                </a:solidFill>
              </a:defRPr>
            </a:lvl1pPr>
          </a:lstStyle>
          <a:p>
            <a:endParaRPr lang="en-US"/>
          </a:p>
        </p:txBody>
      </p:sp>
      <p:sp>
        <p:nvSpPr>
          <p:cNvPr id="7" name="Slide Number Placeholder 6"/>
          <p:cNvSpPr>
            <a:spLocks noGrp="1"/>
          </p:cNvSpPr>
          <p:nvPr>
            <p:ph type="sldNum" sz="quarter" idx="12"/>
          </p:nvPr>
        </p:nvSpPr>
        <p:spPr>
          <a:ln>
            <a:solidFill>
              <a:schemeClr val="tx2"/>
            </a:solidFill>
          </a:ln>
        </p:spPr>
        <p:txBody>
          <a:bodyPr/>
          <a:lstStyle>
            <a:lvl1pPr>
              <a:defRPr>
                <a:solidFill>
                  <a:schemeClr val="tx2"/>
                </a:solidFill>
              </a:defRPr>
            </a:lvl1pPr>
          </a:lstStyle>
          <a:p>
            <a:fld id="{6EA213EB-1650-4F28-9896-D5C7399F576E}"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Picture Placeholder 10"/>
          <p:cNvSpPr>
            <a:spLocks noGrp="1"/>
          </p:cNvSpPr>
          <p:nvPr>
            <p:ph type="pic" sz="quarter" idx="14"/>
          </p:nvPr>
        </p:nvSpPr>
        <p:spPr>
          <a:xfrm>
            <a:off x="2028825" y="0"/>
            <a:ext cx="7115175" cy="6858000"/>
          </a:xfrm>
          <a:custGeom>
            <a:avLst/>
            <a:gdLst>
              <a:gd name="connsiteX0" fmla="*/ 0 w 7104888"/>
              <a:gd name="connsiteY0" fmla="*/ 0 h 6858000"/>
              <a:gd name="connsiteX1" fmla="*/ 7104888 w 7104888"/>
              <a:gd name="connsiteY1" fmla="*/ 0 h 6858000"/>
              <a:gd name="connsiteX2" fmla="*/ 7104888 w 7104888"/>
              <a:gd name="connsiteY2" fmla="*/ 6858000 h 6858000"/>
              <a:gd name="connsiteX3" fmla="*/ 0 w 7104888"/>
              <a:gd name="connsiteY3" fmla="*/ 6858000 h 6858000"/>
              <a:gd name="connsiteX4" fmla="*/ 0 w 7104888"/>
              <a:gd name="connsiteY4" fmla="*/ 0 h 6858000"/>
              <a:gd name="connsiteX0" fmla="*/ 0 w 7104888"/>
              <a:gd name="connsiteY0" fmla="*/ 0 h 6858000"/>
              <a:gd name="connsiteX1" fmla="*/ 5695188 w 7104888"/>
              <a:gd name="connsiteY1" fmla="*/ 0 h 6858000"/>
              <a:gd name="connsiteX2" fmla="*/ 7104888 w 7104888"/>
              <a:gd name="connsiteY2" fmla="*/ 0 h 6858000"/>
              <a:gd name="connsiteX3" fmla="*/ 7104888 w 7104888"/>
              <a:gd name="connsiteY3" fmla="*/ 6858000 h 6858000"/>
              <a:gd name="connsiteX4" fmla="*/ 0 w 7104888"/>
              <a:gd name="connsiteY4" fmla="*/ 6858000 h 6858000"/>
              <a:gd name="connsiteX5" fmla="*/ 0 w 7104888"/>
              <a:gd name="connsiteY5" fmla="*/ 0 h 6858000"/>
              <a:gd name="connsiteX0" fmla="*/ 10287 w 7115175"/>
              <a:gd name="connsiteY0" fmla="*/ 0 h 6858000"/>
              <a:gd name="connsiteX1" fmla="*/ 5705475 w 7115175"/>
              <a:gd name="connsiteY1" fmla="*/ 0 h 6858000"/>
              <a:gd name="connsiteX2" fmla="*/ 7115175 w 7115175"/>
              <a:gd name="connsiteY2" fmla="*/ 0 h 6858000"/>
              <a:gd name="connsiteX3" fmla="*/ 7115175 w 7115175"/>
              <a:gd name="connsiteY3" fmla="*/ 6858000 h 6858000"/>
              <a:gd name="connsiteX4" fmla="*/ 10287 w 7115175"/>
              <a:gd name="connsiteY4" fmla="*/ 6858000 h 6858000"/>
              <a:gd name="connsiteX5" fmla="*/ 0 w 7115175"/>
              <a:gd name="connsiteY5" fmla="*/ 5048250 h 6858000"/>
              <a:gd name="connsiteX6" fmla="*/ 10287 w 7115175"/>
              <a:gd name="connsiteY6" fmla="*/ 0 h 6858000"/>
              <a:gd name="connsiteX0" fmla="*/ 10287 w 7115175"/>
              <a:gd name="connsiteY0" fmla="*/ 0 h 6858000"/>
              <a:gd name="connsiteX1" fmla="*/ 5705475 w 7115175"/>
              <a:gd name="connsiteY1" fmla="*/ 0 h 6858000"/>
              <a:gd name="connsiteX2" fmla="*/ 7115175 w 7115175"/>
              <a:gd name="connsiteY2" fmla="*/ 0 h 6858000"/>
              <a:gd name="connsiteX3" fmla="*/ 7115175 w 7115175"/>
              <a:gd name="connsiteY3" fmla="*/ 6858000 h 6858000"/>
              <a:gd name="connsiteX4" fmla="*/ 1533526 w 7115175"/>
              <a:gd name="connsiteY4" fmla="*/ 6848475 h 6858000"/>
              <a:gd name="connsiteX5" fmla="*/ 10287 w 7115175"/>
              <a:gd name="connsiteY5" fmla="*/ 6858000 h 6858000"/>
              <a:gd name="connsiteX6" fmla="*/ 0 w 7115175"/>
              <a:gd name="connsiteY6" fmla="*/ 5048250 h 6858000"/>
              <a:gd name="connsiteX7" fmla="*/ 10287 w 7115175"/>
              <a:gd name="connsiteY7" fmla="*/ 0 h 6858000"/>
              <a:gd name="connsiteX0" fmla="*/ 10287 w 7115175"/>
              <a:gd name="connsiteY0" fmla="*/ 0 h 6858000"/>
              <a:gd name="connsiteX1" fmla="*/ 5705475 w 7115175"/>
              <a:gd name="connsiteY1" fmla="*/ 0 h 6858000"/>
              <a:gd name="connsiteX2" fmla="*/ 7115175 w 7115175"/>
              <a:gd name="connsiteY2" fmla="*/ 0 h 6858000"/>
              <a:gd name="connsiteX3" fmla="*/ 7115175 w 7115175"/>
              <a:gd name="connsiteY3" fmla="*/ 6858000 h 6858000"/>
              <a:gd name="connsiteX4" fmla="*/ 1533526 w 7115175"/>
              <a:gd name="connsiteY4" fmla="*/ 6848475 h 6858000"/>
              <a:gd name="connsiteX5" fmla="*/ 0 w 7115175"/>
              <a:gd name="connsiteY5" fmla="*/ 5048250 h 6858000"/>
              <a:gd name="connsiteX6" fmla="*/ 10287 w 7115175"/>
              <a:gd name="connsiteY6" fmla="*/ 0 h 6858000"/>
              <a:gd name="connsiteX0" fmla="*/ 0 w 7115175"/>
              <a:gd name="connsiteY0" fmla="*/ 5048250 h 6858000"/>
              <a:gd name="connsiteX1" fmla="*/ 5705475 w 7115175"/>
              <a:gd name="connsiteY1" fmla="*/ 0 h 6858000"/>
              <a:gd name="connsiteX2" fmla="*/ 7115175 w 7115175"/>
              <a:gd name="connsiteY2" fmla="*/ 0 h 6858000"/>
              <a:gd name="connsiteX3" fmla="*/ 7115175 w 7115175"/>
              <a:gd name="connsiteY3" fmla="*/ 6858000 h 6858000"/>
              <a:gd name="connsiteX4" fmla="*/ 1533526 w 7115175"/>
              <a:gd name="connsiteY4" fmla="*/ 6848475 h 6858000"/>
              <a:gd name="connsiteX5" fmla="*/ 0 w 7115175"/>
              <a:gd name="connsiteY5" fmla="*/ 504825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115175" h="6858000">
                <a:moveTo>
                  <a:pt x="0" y="5048250"/>
                </a:moveTo>
                <a:lnTo>
                  <a:pt x="5705475" y="0"/>
                </a:lnTo>
                <a:lnTo>
                  <a:pt x="7115175" y="0"/>
                </a:lnTo>
                <a:lnTo>
                  <a:pt x="7115175" y="6858000"/>
                </a:lnTo>
                <a:lnTo>
                  <a:pt x="1533526" y="6848475"/>
                </a:lnTo>
                <a:lnTo>
                  <a:pt x="0" y="5048250"/>
                </a:lnTo>
                <a:close/>
              </a:path>
            </a:pathLst>
          </a:custGeom>
          <a:solidFill>
            <a:schemeClr val="accent3">
              <a:alpha val="80000"/>
            </a:schemeClr>
          </a:solidFill>
        </p:spPr>
        <p:txBody>
          <a:bodyPr rIns="182880" anchor="ctr"/>
          <a:lstStyle>
            <a:lvl1pPr algn="r">
              <a:defRPr/>
            </a:lvl1pPr>
          </a:lstStyle>
          <a:p>
            <a:r>
              <a:rPr lang="en-US" smtClean="0"/>
              <a:t>Click icon to add picture</a:t>
            </a:r>
            <a:endParaRPr lang="en-US" dirty="0"/>
          </a:p>
        </p:txBody>
      </p:sp>
      <p:sp>
        <p:nvSpPr>
          <p:cNvPr id="9" name="Right Triangle 8"/>
          <p:cNvSpPr/>
          <p:nvPr/>
        </p:nvSpPr>
        <p:spPr>
          <a:xfrm>
            <a:off x="0" y="2647950"/>
            <a:ext cx="3571875" cy="4210050"/>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9"/>
          <p:cNvSpPr/>
          <p:nvPr/>
        </p:nvSpPr>
        <p:spPr>
          <a:xfrm>
            <a:off x="0" y="5048250"/>
            <a:ext cx="3571875" cy="1809750"/>
          </a:xfrm>
          <a:custGeom>
            <a:avLst/>
            <a:gdLst>
              <a:gd name="connsiteX0" fmla="*/ 0 w 3571875"/>
              <a:gd name="connsiteY0" fmla="*/ 4210050 h 4210050"/>
              <a:gd name="connsiteX1" fmla="*/ 0 w 3571875"/>
              <a:gd name="connsiteY1" fmla="*/ 0 h 4210050"/>
              <a:gd name="connsiteX2" fmla="*/ 3571875 w 3571875"/>
              <a:gd name="connsiteY2" fmla="*/ 4210050 h 4210050"/>
              <a:gd name="connsiteX3" fmla="*/ 0 w 3571875"/>
              <a:gd name="connsiteY3" fmla="*/ 4210050 h 4210050"/>
              <a:gd name="connsiteX0" fmla="*/ 0 w 3571875"/>
              <a:gd name="connsiteY0" fmla="*/ 1809750 h 1809750"/>
              <a:gd name="connsiteX1" fmla="*/ 1895475 w 3571875"/>
              <a:gd name="connsiteY1" fmla="*/ 0 h 1809750"/>
              <a:gd name="connsiteX2" fmla="*/ 3571875 w 3571875"/>
              <a:gd name="connsiteY2" fmla="*/ 1809750 h 1809750"/>
              <a:gd name="connsiteX3" fmla="*/ 0 w 3571875"/>
              <a:gd name="connsiteY3" fmla="*/ 1809750 h 1809750"/>
              <a:gd name="connsiteX0" fmla="*/ 0 w 3571875"/>
              <a:gd name="connsiteY0" fmla="*/ 1809750 h 1809750"/>
              <a:gd name="connsiteX1" fmla="*/ 2038350 w 3571875"/>
              <a:gd name="connsiteY1" fmla="*/ 0 h 1809750"/>
              <a:gd name="connsiteX2" fmla="*/ 3571875 w 3571875"/>
              <a:gd name="connsiteY2" fmla="*/ 1809750 h 1809750"/>
              <a:gd name="connsiteX3" fmla="*/ 0 w 3571875"/>
              <a:gd name="connsiteY3" fmla="*/ 1809750 h 1809750"/>
            </a:gdLst>
            <a:ahLst/>
            <a:cxnLst>
              <a:cxn ang="0">
                <a:pos x="connsiteX0" y="connsiteY0"/>
              </a:cxn>
              <a:cxn ang="0">
                <a:pos x="connsiteX1" y="connsiteY1"/>
              </a:cxn>
              <a:cxn ang="0">
                <a:pos x="connsiteX2" y="connsiteY2"/>
              </a:cxn>
              <a:cxn ang="0">
                <a:pos x="connsiteX3" y="connsiteY3"/>
              </a:cxn>
            </a:cxnLst>
            <a:rect l="l" t="t" r="r" b="b"/>
            <a:pathLst>
              <a:path w="3571875" h="1809750">
                <a:moveTo>
                  <a:pt x="0" y="1809750"/>
                </a:moveTo>
                <a:lnTo>
                  <a:pt x="2038350" y="0"/>
                </a:lnTo>
                <a:lnTo>
                  <a:pt x="3571875" y="1809750"/>
                </a:lnTo>
                <a:lnTo>
                  <a:pt x="0" y="1809750"/>
                </a:lnTo>
                <a:close/>
              </a:path>
            </a:pathLst>
          </a:cu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rot="19140000">
            <a:off x="671197" y="1717501"/>
            <a:ext cx="5486400" cy="867444"/>
          </a:xfrm>
        </p:spPr>
        <p:txBody>
          <a:bodyPr anchor="b"/>
          <a:lstStyle>
            <a:lvl1pPr algn="l">
              <a:defRPr sz="2800" b="0">
                <a:latin typeface="+mj-lt"/>
              </a:defRPr>
            </a:lvl1pPr>
          </a:lstStyle>
          <a:p>
            <a:r>
              <a:rPr lang="en-US" smtClean="0"/>
              <a:t>Click to edit Master title style</a:t>
            </a:r>
            <a:endParaRPr lang="en-US" dirty="0"/>
          </a:p>
        </p:txBody>
      </p:sp>
      <p:sp>
        <p:nvSpPr>
          <p:cNvPr id="4" name="Text Placeholder 3"/>
          <p:cNvSpPr>
            <a:spLocks noGrp="1"/>
          </p:cNvSpPr>
          <p:nvPr>
            <p:ph type="body" sz="half" idx="2"/>
          </p:nvPr>
        </p:nvSpPr>
        <p:spPr>
          <a:xfrm rot="19140000">
            <a:off x="1143479" y="2180529"/>
            <a:ext cx="6096545" cy="740664"/>
          </a:xfrm>
        </p:spPr>
        <p:txBody>
          <a:bodyPr/>
          <a:lstStyle>
            <a:lvl1pPr marL="0" indent="0">
              <a:buNone/>
              <a:defRPr sz="14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4511372-7B22-44BD-82D7-FF7077AC53B2}" type="datetimeFigureOut">
              <a:rPr lang="en-US" smtClean="0"/>
              <a:t>2/17/2020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EA213EB-1650-4F28-9896-D5C7399F576E}"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4511372-7B22-44BD-82D7-FF7077AC53B2}" type="datetimeFigureOut">
              <a:rPr lang="en-US" smtClean="0"/>
              <a:t>2/17/2020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EA213EB-1650-4F28-9896-D5C7399F576E}"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2057400" cy="4678362"/>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274639"/>
            <a:ext cx="6019800" cy="467836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4511372-7B22-44BD-82D7-FF7077AC53B2}" type="datetimeFigureOut">
              <a:rPr lang="en-US" smtClean="0"/>
              <a:t>2/17/2020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EA213EB-1650-4F28-9896-D5C7399F576E}"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Freeform 6"/>
          <p:cNvSpPr/>
          <p:nvPr/>
        </p:nvSpPr>
        <p:spPr>
          <a:xfrm>
            <a:off x="-2382" y="5050633"/>
            <a:ext cx="3574257" cy="1807368"/>
          </a:xfrm>
          <a:custGeom>
            <a:avLst/>
            <a:gdLst>
              <a:gd name="connsiteX0" fmla="*/ 0 w 3571875"/>
              <a:gd name="connsiteY0" fmla="*/ 4210050 h 4210050"/>
              <a:gd name="connsiteX1" fmla="*/ 0 w 3571875"/>
              <a:gd name="connsiteY1" fmla="*/ 0 h 4210050"/>
              <a:gd name="connsiteX2" fmla="*/ 3571875 w 3571875"/>
              <a:gd name="connsiteY2" fmla="*/ 4210050 h 4210050"/>
              <a:gd name="connsiteX3" fmla="*/ 0 w 3571875"/>
              <a:gd name="connsiteY3" fmla="*/ 4210050 h 4210050"/>
              <a:gd name="connsiteX0" fmla="*/ 0 w 3571875"/>
              <a:gd name="connsiteY0" fmla="*/ 4210050 h 4210050"/>
              <a:gd name="connsiteX1" fmla="*/ 0 w 3571875"/>
              <a:gd name="connsiteY1" fmla="*/ 0 h 4210050"/>
              <a:gd name="connsiteX2" fmla="*/ 2028825 w 3571875"/>
              <a:gd name="connsiteY2" fmla="*/ 2388394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205038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281238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76450 w 3571875"/>
              <a:gd name="connsiteY2" fmla="*/ 2274094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245519 w 3571875"/>
              <a:gd name="connsiteY2" fmla="*/ 2405063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38350 w 3571875"/>
              <a:gd name="connsiteY2" fmla="*/ 2405063 h 4210050"/>
              <a:gd name="connsiteX3" fmla="*/ 3571875 w 3571875"/>
              <a:gd name="connsiteY3" fmla="*/ 4210050 h 4210050"/>
              <a:gd name="connsiteX4" fmla="*/ 0 w 3571875"/>
              <a:gd name="connsiteY4" fmla="*/ 4210050 h 4210050"/>
              <a:gd name="connsiteX0" fmla="*/ 0 w 3571875"/>
              <a:gd name="connsiteY0" fmla="*/ 2433637 h 2433637"/>
              <a:gd name="connsiteX1" fmla="*/ 257175 w 3571875"/>
              <a:gd name="connsiteY1" fmla="*/ 0 h 2433637"/>
              <a:gd name="connsiteX2" fmla="*/ 2038350 w 3571875"/>
              <a:gd name="connsiteY2" fmla="*/ 628650 h 2433637"/>
              <a:gd name="connsiteX3" fmla="*/ 3571875 w 3571875"/>
              <a:gd name="connsiteY3" fmla="*/ 2433637 h 2433637"/>
              <a:gd name="connsiteX4" fmla="*/ 0 w 3571875"/>
              <a:gd name="connsiteY4" fmla="*/ 2433637 h 2433637"/>
              <a:gd name="connsiteX0" fmla="*/ 2382 w 3574257"/>
              <a:gd name="connsiteY0" fmla="*/ 1807368 h 1807368"/>
              <a:gd name="connsiteX1" fmla="*/ 0 w 3574257"/>
              <a:gd name="connsiteY1" fmla="*/ 0 h 1807368"/>
              <a:gd name="connsiteX2" fmla="*/ 2040732 w 3574257"/>
              <a:gd name="connsiteY2" fmla="*/ 2381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924051 w 3574257"/>
              <a:gd name="connsiteY2" fmla="*/ 307181 h 1807368"/>
              <a:gd name="connsiteX3" fmla="*/ 3574257 w 3574257"/>
              <a:gd name="connsiteY3" fmla="*/ 1807368 h 1807368"/>
              <a:gd name="connsiteX4" fmla="*/ 2382 w 3574257"/>
              <a:gd name="connsiteY4" fmla="*/ 1807368 h 1807368"/>
              <a:gd name="connsiteX0" fmla="*/ 2382 w 3574257"/>
              <a:gd name="connsiteY0" fmla="*/ 1809749 h 1809749"/>
              <a:gd name="connsiteX1" fmla="*/ 0 w 3574257"/>
              <a:gd name="connsiteY1" fmla="*/ 2381 h 1809749"/>
              <a:gd name="connsiteX2" fmla="*/ 2038351 w 3574257"/>
              <a:gd name="connsiteY2" fmla="*/ 0 h 1809749"/>
              <a:gd name="connsiteX3" fmla="*/ 3574257 w 3574257"/>
              <a:gd name="connsiteY3" fmla="*/ 1809749 h 1809749"/>
              <a:gd name="connsiteX4" fmla="*/ 2382 w 3574257"/>
              <a:gd name="connsiteY4" fmla="*/ 1809749 h 1809749"/>
              <a:gd name="connsiteX0" fmla="*/ 2382 w 3574257"/>
              <a:gd name="connsiteY0" fmla="*/ 1807368 h 1807368"/>
              <a:gd name="connsiteX1" fmla="*/ 0 w 3574257"/>
              <a:gd name="connsiteY1" fmla="*/ 0 h 1807368"/>
              <a:gd name="connsiteX2" fmla="*/ 1640682 w 3574257"/>
              <a:gd name="connsiteY2" fmla="*/ 450057 h 1807368"/>
              <a:gd name="connsiteX3" fmla="*/ 3574257 w 3574257"/>
              <a:gd name="connsiteY3" fmla="*/ 1807368 h 1807368"/>
              <a:gd name="connsiteX4" fmla="*/ 2382 w 3574257"/>
              <a:gd name="connsiteY4" fmla="*/ 1807368 h 1807368"/>
              <a:gd name="connsiteX0" fmla="*/ 2382 w 3574257"/>
              <a:gd name="connsiteY0" fmla="*/ 1809749 h 1809749"/>
              <a:gd name="connsiteX1" fmla="*/ 0 w 3574257"/>
              <a:gd name="connsiteY1" fmla="*/ 2381 h 1809749"/>
              <a:gd name="connsiteX2" fmla="*/ 2038351 w 3574257"/>
              <a:gd name="connsiteY2" fmla="*/ 0 h 1809749"/>
              <a:gd name="connsiteX3" fmla="*/ 3574257 w 3574257"/>
              <a:gd name="connsiteY3" fmla="*/ 1809749 h 1809749"/>
              <a:gd name="connsiteX4" fmla="*/ 2382 w 3574257"/>
              <a:gd name="connsiteY4" fmla="*/ 1809749 h 1809749"/>
              <a:gd name="connsiteX0" fmla="*/ 2382 w 3574257"/>
              <a:gd name="connsiteY0" fmla="*/ 1807368 h 1807368"/>
              <a:gd name="connsiteX1" fmla="*/ 0 w 3574257"/>
              <a:gd name="connsiteY1" fmla="*/ 0 h 1807368"/>
              <a:gd name="connsiteX2" fmla="*/ 1657351 w 3574257"/>
              <a:gd name="connsiteY2" fmla="*/ 230982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2040732 w 3574257"/>
              <a:gd name="connsiteY2" fmla="*/ 2382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774032 w 3574257"/>
              <a:gd name="connsiteY2" fmla="*/ 161925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969294 w 3574257"/>
              <a:gd name="connsiteY2" fmla="*/ 21432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819275 w 3574257"/>
              <a:gd name="connsiteY2" fmla="*/ 200026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2045494 w 3574257"/>
              <a:gd name="connsiteY2" fmla="*/ 1 h 1807368"/>
              <a:gd name="connsiteX3" fmla="*/ 3574257 w 3574257"/>
              <a:gd name="connsiteY3" fmla="*/ 1807368 h 1807368"/>
              <a:gd name="connsiteX4" fmla="*/ 2382 w 3574257"/>
              <a:gd name="connsiteY4" fmla="*/ 1807368 h 18073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74257" h="1807368">
                <a:moveTo>
                  <a:pt x="2382" y="1807368"/>
                </a:moveTo>
                <a:lnTo>
                  <a:pt x="0" y="0"/>
                </a:lnTo>
                <a:lnTo>
                  <a:pt x="2045494" y="1"/>
                </a:lnTo>
                <a:lnTo>
                  <a:pt x="3574257" y="1807368"/>
                </a:lnTo>
                <a:lnTo>
                  <a:pt x="2382" y="180736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Freeform 7"/>
          <p:cNvSpPr/>
          <p:nvPr/>
        </p:nvSpPr>
        <p:spPr>
          <a:xfrm>
            <a:off x="-2380" y="5051292"/>
            <a:ext cx="9146380" cy="1806709"/>
          </a:xfrm>
          <a:custGeom>
            <a:avLst/>
            <a:gdLst>
              <a:gd name="connsiteX0" fmla="*/ 0 w 3350419"/>
              <a:gd name="connsiteY0" fmla="*/ 2081213 h 2083594"/>
              <a:gd name="connsiteX1" fmla="*/ 3031331 w 3350419"/>
              <a:gd name="connsiteY1" fmla="*/ 0 h 2083594"/>
              <a:gd name="connsiteX2" fmla="*/ 3350419 w 3350419"/>
              <a:gd name="connsiteY2" fmla="*/ 80963 h 2083594"/>
              <a:gd name="connsiteX3" fmla="*/ 3350419 w 3350419"/>
              <a:gd name="connsiteY3" fmla="*/ 2083594 h 2083594"/>
              <a:gd name="connsiteX4" fmla="*/ 0 w 3350419"/>
              <a:gd name="connsiteY4" fmla="*/ 2081213 h 2083594"/>
              <a:gd name="connsiteX0" fmla="*/ 0 w 3112294"/>
              <a:gd name="connsiteY0" fmla="*/ 2019301 h 2083594"/>
              <a:gd name="connsiteX1" fmla="*/ 2793206 w 3112294"/>
              <a:gd name="connsiteY1" fmla="*/ 0 h 2083594"/>
              <a:gd name="connsiteX2" fmla="*/ 3112294 w 3112294"/>
              <a:gd name="connsiteY2" fmla="*/ 80963 h 2083594"/>
              <a:gd name="connsiteX3" fmla="*/ 3112294 w 3112294"/>
              <a:gd name="connsiteY3" fmla="*/ 2083594 h 2083594"/>
              <a:gd name="connsiteX4" fmla="*/ 0 w 3112294"/>
              <a:gd name="connsiteY4" fmla="*/ 2019301 h 2083594"/>
              <a:gd name="connsiteX0" fmla="*/ 0 w 3345656"/>
              <a:gd name="connsiteY0" fmla="*/ 2097882 h 2097882"/>
              <a:gd name="connsiteX1" fmla="*/ 3026568 w 3345656"/>
              <a:gd name="connsiteY1" fmla="*/ 0 h 2097882"/>
              <a:gd name="connsiteX2" fmla="*/ 3345656 w 3345656"/>
              <a:gd name="connsiteY2" fmla="*/ 80963 h 2097882"/>
              <a:gd name="connsiteX3" fmla="*/ 3345656 w 3345656"/>
              <a:gd name="connsiteY3" fmla="*/ 2083594 h 2097882"/>
              <a:gd name="connsiteX4" fmla="*/ 0 w 3345656"/>
              <a:gd name="connsiteY4" fmla="*/ 2097882 h 2097882"/>
              <a:gd name="connsiteX0" fmla="*/ 0 w 2800350"/>
              <a:gd name="connsiteY0" fmla="*/ 1935957 h 2083594"/>
              <a:gd name="connsiteX1" fmla="*/ 2481262 w 2800350"/>
              <a:gd name="connsiteY1" fmla="*/ 0 h 2083594"/>
              <a:gd name="connsiteX2" fmla="*/ 2800350 w 2800350"/>
              <a:gd name="connsiteY2" fmla="*/ 80963 h 2083594"/>
              <a:gd name="connsiteX3" fmla="*/ 2800350 w 2800350"/>
              <a:gd name="connsiteY3" fmla="*/ 2083594 h 2083594"/>
              <a:gd name="connsiteX4" fmla="*/ 0 w 2800350"/>
              <a:gd name="connsiteY4" fmla="*/ 1935957 h 2083594"/>
              <a:gd name="connsiteX0" fmla="*/ 0 w 3352800"/>
              <a:gd name="connsiteY0" fmla="*/ 2083594 h 2083594"/>
              <a:gd name="connsiteX1" fmla="*/ 3033712 w 3352800"/>
              <a:gd name="connsiteY1" fmla="*/ 0 h 2083594"/>
              <a:gd name="connsiteX2" fmla="*/ 3352800 w 3352800"/>
              <a:gd name="connsiteY2" fmla="*/ 80963 h 2083594"/>
              <a:gd name="connsiteX3" fmla="*/ 3352800 w 3352800"/>
              <a:gd name="connsiteY3" fmla="*/ 2083594 h 2083594"/>
              <a:gd name="connsiteX4" fmla="*/ 0 w 3352800"/>
              <a:gd name="connsiteY4" fmla="*/ 2083594 h 2083594"/>
              <a:gd name="connsiteX0" fmla="*/ 0 w 3352800"/>
              <a:gd name="connsiteY0" fmla="*/ 2002631 h 2002631"/>
              <a:gd name="connsiteX1" fmla="*/ 3033712 w 3352800"/>
              <a:gd name="connsiteY1" fmla="*/ 15716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988469 w 3352800"/>
              <a:gd name="connsiteY1" fmla="*/ 59530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3966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45314 w 3352800"/>
              <a:gd name="connsiteY1" fmla="*/ 1224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4839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75865 w 3352800"/>
              <a:gd name="connsiteY1" fmla="*/ 8178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901 h 2002901"/>
              <a:gd name="connsiteX1" fmla="*/ 2836585 w 3352800"/>
              <a:gd name="connsiteY1" fmla="*/ 0 h 2002901"/>
              <a:gd name="connsiteX2" fmla="*/ 3352800 w 3352800"/>
              <a:gd name="connsiteY2" fmla="*/ 270 h 2002901"/>
              <a:gd name="connsiteX3" fmla="*/ 3352800 w 3352800"/>
              <a:gd name="connsiteY3" fmla="*/ 2002901 h 2002901"/>
              <a:gd name="connsiteX4" fmla="*/ 0 w 3352800"/>
              <a:gd name="connsiteY4" fmla="*/ 2002901 h 2002901"/>
              <a:gd name="connsiteX0" fmla="*/ 0 w 3352800"/>
              <a:gd name="connsiteY0" fmla="*/ 2002631 h 2002631"/>
              <a:gd name="connsiteX1" fmla="*/ 754045 w 3352800"/>
              <a:gd name="connsiteY1" fmla="*/ 146832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534305 h 534305"/>
              <a:gd name="connsiteX1" fmla="*/ 754045 w 3352800"/>
              <a:gd name="connsiteY1" fmla="*/ 0 h 534305"/>
              <a:gd name="connsiteX2" fmla="*/ 3352800 w 3352800"/>
              <a:gd name="connsiteY2" fmla="*/ 7687 h 534305"/>
              <a:gd name="connsiteX3" fmla="*/ 3352800 w 3352800"/>
              <a:gd name="connsiteY3" fmla="*/ 534305 h 534305"/>
              <a:gd name="connsiteX4" fmla="*/ 0 w 3352800"/>
              <a:gd name="connsiteY4" fmla="*/ 534305 h 534305"/>
              <a:gd name="connsiteX0" fmla="*/ 0 w 3352800"/>
              <a:gd name="connsiteY0" fmla="*/ 534305 h 534305"/>
              <a:gd name="connsiteX1" fmla="*/ 754045 w 3352800"/>
              <a:gd name="connsiteY1" fmla="*/ 0 h 534305"/>
              <a:gd name="connsiteX2" fmla="*/ 3352800 w 3352800"/>
              <a:gd name="connsiteY2" fmla="*/ 7687 h 534305"/>
              <a:gd name="connsiteX3" fmla="*/ 3352800 w 3352800"/>
              <a:gd name="connsiteY3" fmla="*/ 534305 h 534305"/>
              <a:gd name="connsiteX4" fmla="*/ 0 w 3352800"/>
              <a:gd name="connsiteY4" fmla="*/ 534305 h 534305"/>
              <a:gd name="connsiteX0" fmla="*/ 0 w 3352800"/>
              <a:gd name="connsiteY0" fmla="*/ 526618 h 526618"/>
              <a:gd name="connsiteX1" fmla="*/ 980611 w 3352800"/>
              <a:gd name="connsiteY1" fmla="*/ 93681 h 526618"/>
              <a:gd name="connsiteX2" fmla="*/ 3352800 w 3352800"/>
              <a:gd name="connsiteY2" fmla="*/ 0 h 526618"/>
              <a:gd name="connsiteX3" fmla="*/ 3352800 w 3352800"/>
              <a:gd name="connsiteY3" fmla="*/ 526618 h 526618"/>
              <a:gd name="connsiteX4" fmla="*/ 0 w 3352800"/>
              <a:gd name="connsiteY4" fmla="*/ 526618 h 526618"/>
              <a:gd name="connsiteX0" fmla="*/ 0 w 3352800"/>
              <a:gd name="connsiteY0" fmla="*/ 526888 h 526888"/>
              <a:gd name="connsiteX1" fmla="*/ 744735 w 3352800"/>
              <a:gd name="connsiteY1" fmla="*/ 0 h 526888"/>
              <a:gd name="connsiteX2" fmla="*/ 3352800 w 3352800"/>
              <a:gd name="connsiteY2" fmla="*/ 270 h 526888"/>
              <a:gd name="connsiteX3" fmla="*/ 3352800 w 3352800"/>
              <a:gd name="connsiteY3" fmla="*/ 526888 h 526888"/>
              <a:gd name="connsiteX4" fmla="*/ 0 w 3352800"/>
              <a:gd name="connsiteY4" fmla="*/ 526888 h 526888"/>
              <a:gd name="connsiteX0" fmla="*/ 0 w 3352800"/>
              <a:gd name="connsiteY0" fmla="*/ 526618 h 526618"/>
              <a:gd name="connsiteX1" fmla="*/ 811948 w 3352800"/>
              <a:gd name="connsiteY1" fmla="*/ 60921 h 526618"/>
              <a:gd name="connsiteX2" fmla="*/ 3352800 w 3352800"/>
              <a:gd name="connsiteY2" fmla="*/ 0 h 526618"/>
              <a:gd name="connsiteX3" fmla="*/ 3352800 w 3352800"/>
              <a:gd name="connsiteY3" fmla="*/ 526618 h 526618"/>
              <a:gd name="connsiteX4" fmla="*/ 0 w 3352800"/>
              <a:gd name="connsiteY4" fmla="*/ 526618 h 526618"/>
              <a:gd name="connsiteX0" fmla="*/ 0 w 3352800"/>
              <a:gd name="connsiteY0" fmla="*/ 527584 h 527584"/>
              <a:gd name="connsiteX1" fmla="*/ 751718 w 3352800"/>
              <a:gd name="connsiteY1" fmla="*/ 0 h 527584"/>
              <a:gd name="connsiteX2" fmla="*/ 3352800 w 3352800"/>
              <a:gd name="connsiteY2" fmla="*/ 966 h 527584"/>
              <a:gd name="connsiteX3" fmla="*/ 3352800 w 3352800"/>
              <a:gd name="connsiteY3" fmla="*/ 527584 h 527584"/>
              <a:gd name="connsiteX4" fmla="*/ 0 w 3352800"/>
              <a:gd name="connsiteY4" fmla="*/ 527584 h 527584"/>
              <a:gd name="connsiteX0" fmla="*/ 0 w 3352800"/>
              <a:gd name="connsiteY0" fmla="*/ 527584 h 527584"/>
              <a:gd name="connsiteX1" fmla="*/ 751718 w 3352800"/>
              <a:gd name="connsiteY1" fmla="*/ 0 h 527584"/>
              <a:gd name="connsiteX2" fmla="*/ 3241069 w 3352800"/>
              <a:gd name="connsiteY2" fmla="*/ 94144 h 527584"/>
              <a:gd name="connsiteX3" fmla="*/ 3352800 w 3352800"/>
              <a:gd name="connsiteY3" fmla="*/ 527584 h 527584"/>
              <a:gd name="connsiteX4" fmla="*/ 0 w 3352800"/>
              <a:gd name="connsiteY4" fmla="*/ 527584 h 527584"/>
              <a:gd name="connsiteX0" fmla="*/ 0 w 3352800"/>
              <a:gd name="connsiteY0" fmla="*/ 527584 h 527584"/>
              <a:gd name="connsiteX1" fmla="*/ 751718 w 3352800"/>
              <a:gd name="connsiteY1" fmla="*/ 0 h 527584"/>
              <a:gd name="connsiteX2" fmla="*/ 3352800 w 3352800"/>
              <a:gd name="connsiteY2" fmla="*/ 271 h 527584"/>
              <a:gd name="connsiteX3" fmla="*/ 3352800 w 3352800"/>
              <a:gd name="connsiteY3" fmla="*/ 527584 h 527584"/>
              <a:gd name="connsiteX4" fmla="*/ 0 w 3352800"/>
              <a:gd name="connsiteY4" fmla="*/ 527584 h 527584"/>
              <a:gd name="connsiteX0" fmla="*/ 0 w 3352800"/>
              <a:gd name="connsiteY0" fmla="*/ 527313 h 527313"/>
              <a:gd name="connsiteX1" fmla="*/ 900984 w 3352800"/>
              <a:gd name="connsiteY1" fmla="*/ 97774 h 527313"/>
              <a:gd name="connsiteX2" fmla="*/ 3352800 w 3352800"/>
              <a:gd name="connsiteY2" fmla="*/ 0 h 527313"/>
              <a:gd name="connsiteX3" fmla="*/ 3352800 w 3352800"/>
              <a:gd name="connsiteY3" fmla="*/ 527313 h 527313"/>
              <a:gd name="connsiteX4" fmla="*/ 0 w 3352800"/>
              <a:gd name="connsiteY4" fmla="*/ 527313 h 527313"/>
              <a:gd name="connsiteX0" fmla="*/ 0 w 3352800"/>
              <a:gd name="connsiteY0" fmla="*/ 527584 h 527584"/>
              <a:gd name="connsiteX1" fmla="*/ 748227 w 3352800"/>
              <a:gd name="connsiteY1" fmla="*/ 0 h 527584"/>
              <a:gd name="connsiteX2" fmla="*/ 3352800 w 3352800"/>
              <a:gd name="connsiteY2" fmla="*/ 271 h 527584"/>
              <a:gd name="connsiteX3" fmla="*/ 3352800 w 3352800"/>
              <a:gd name="connsiteY3" fmla="*/ 527584 h 527584"/>
              <a:gd name="connsiteX4" fmla="*/ 0 w 3352800"/>
              <a:gd name="connsiteY4" fmla="*/ 527584 h 5275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2800" h="527584">
                <a:moveTo>
                  <a:pt x="0" y="527584"/>
                </a:moveTo>
                <a:lnTo>
                  <a:pt x="748227" y="0"/>
                </a:lnTo>
                <a:lnTo>
                  <a:pt x="3352800" y="271"/>
                </a:lnTo>
                <a:lnTo>
                  <a:pt x="3352800" y="527584"/>
                </a:lnTo>
                <a:lnTo>
                  <a:pt x="0" y="527584"/>
                </a:lnTo>
                <a:close/>
              </a:path>
            </a:pathLst>
          </a:cu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822960" y="365760"/>
            <a:ext cx="7520940" cy="548640"/>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Text Placeholder 2"/>
          <p:cNvSpPr>
            <a:spLocks noGrp="1"/>
          </p:cNvSpPr>
          <p:nvPr>
            <p:ph type="body" idx="1"/>
          </p:nvPr>
        </p:nvSpPr>
        <p:spPr>
          <a:xfrm>
            <a:off x="822960" y="1100628"/>
            <a:ext cx="7520940" cy="3579849"/>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rot="19140000">
            <a:off x="201168" y="5870448"/>
            <a:ext cx="2176272" cy="201168"/>
          </a:xfrm>
          <a:prstGeom prst="rect">
            <a:avLst/>
          </a:prstGeom>
        </p:spPr>
        <p:txBody>
          <a:bodyPr vert="horz" lIns="91440" tIns="45720" rIns="91440" bIns="45720" rtlCol="0" anchor="ctr"/>
          <a:lstStyle>
            <a:lvl1pPr algn="l">
              <a:defRPr sz="1200">
                <a:solidFill>
                  <a:srgbClr val="FFFFFF"/>
                </a:solidFill>
              </a:defRPr>
            </a:lvl1pPr>
          </a:lstStyle>
          <a:p>
            <a:fld id="{74511372-7B22-44BD-82D7-FF7077AC53B2}" type="datetimeFigureOut">
              <a:rPr lang="en-US" smtClean="0"/>
              <a:t>2/17/2020</a:t>
            </a:fld>
            <a:endParaRPr lang="en-US"/>
          </a:p>
        </p:txBody>
      </p:sp>
      <p:sp>
        <p:nvSpPr>
          <p:cNvPr id="5" name="Footer Placeholder 4"/>
          <p:cNvSpPr>
            <a:spLocks noGrp="1"/>
          </p:cNvSpPr>
          <p:nvPr>
            <p:ph type="ftr" sz="quarter" idx="3"/>
          </p:nvPr>
        </p:nvSpPr>
        <p:spPr>
          <a:xfrm>
            <a:off x="3517514" y="6285122"/>
            <a:ext cx="4724400" cy="274320"/>
          </a:xfrm>
          <a:prstGeom prst="rect">
            <a:avLst/>
          </a:prstGeom>
        </p:spPr>
        <p:txBody>
          <a:bodyPr vert="horz" lIns="91440" tIns="45720" rIns="91440" bIns="45720" rtlCol="0" anchor="ctr"/>
          <a:lstStyle>
            <a:lvl1pPr algn="r">
              <a:defRPr sz="1000" cap="all" spc="200" baseline="0">
                <a:solidFill>
                  <a:srgbClr val="FFFFFF"/>
                </a:solidFill>
              </a:defRPr>
            </a:lvl1pPr>
          </a:lstStyle>
          <a:p>
            <a:endParaRPr lang="en-US"/>
          </a:p>
        </p:txBody>
      </p:sp>
      <p:sp>
        <p:nvSpPr>
          <p:cNvPr id="6" name="Slide Number Placeholder 5"/>
          <p:cNvSpPr>
            <a:spLocks noGrp="1"/>
          </p:cNvSpPr>
          <p:nvPr>
            <p:ph type="sldNum" sz="quarter" idx="4"/>
          </p:nvPr>
        </p:nvSpPr>
        <p:spPr>
          <a:xfrm>
            <a:off x="8401038" y="6170822"/>
            <a:ext cx="502920" cy="502920"/>
          </a:xfrm>
          <a:prstGeom prst="ellipse">
            <a:avLst/>
          </a:prstGeom>
          <a:ln w="19050">
            <a:solidFill>
              <a:srgbClr val="FFFFFF"/>
            </a:solidFill>
          </a:ln>
        </p:spPr>
        <p:txBody>
          <a:bodyPr vert="horz" lIns="9144" tIns="9144" rIns="9144" bIns="9144" rtlCol="0" anchor="ctr">
            <a:normAutofit/>
          </a:bodyPr>
          <a:lstStyle>
            <a:lvl1pPr algn="ctr">
              <a:defRPr sz="1650">
                <a:solidFill>
                  <a:srgbClr val="FFFFFF"/>
                </a:solidFill>
              </a:defRPr>
            </a:lvl1pPr>
          </a:lstStyle>
          <a:p>
            <a:fld id="{6EA213EB-1650-4F28-9896-D5C7399F576E}"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spcBef>
          <a:spcPct val="0"/>
        </a:spcBef>
        <a:buNone/>
        <a:defRPr sz="2800" kern="1200" cap="all" baseline="0">
          <a:solidFill>
            <a:schemeClr val="tx1"/>
          </a:solidFill>
          <a:latin typeface="+mj-lt"/>
          <a:ea typeface="+mj-ea"/>
          <a:cs typeface="+mj-cs"/>
        </a:defRPr>
      </a:lvl1pPr>
    </p:titleStyle>
    <p:bodyStyle>
      <a:lvl1pPr marL="342900" indent="-342900" algn="l" defTabSz="914400" rtl="0" eaLnBrk="1" latinLnBrk="0" hangingPunct="1">
        <a:spcBef>
          <a:spcPts val="800"/>
        </a:spcBef>
        <a:buFont typeface="Arial" pitchFamily="34" charset="0"/>
        <a:buNone/>
        <a:defRPr sz="1600" b="1" kern="1200">
          <a:solidFill>
            <a:schemeClr val="tx1"/>
          </a:solidFill>
          <a:latin typeface="+mn-lt"/>
          <a:ea typeface="+mn-ea"/>
          <a:cs typeface="+mn-cs"/>
        </a:defRPr>
      </a:lvl1pPr>
      <a:lvl2pPr marL="173736" indent="-173736"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2pPr>
      <a:lvl3pPr marL="402336" indent="-164592"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3pPr>
      <a:lvl4pPr marL="630936" indent="-164592"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4pPr>
      <a:lvl5pPr marL="859536" indent="-173736"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5pPr>
      <a:lvl6pPr marL="1097280" indent="-173736"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6pPr>
      <a:lvl7pPr marL="1353312"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7pPr>
      <a:lvl8pPr marL="1581912"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8pPr>
      <a:lvl9pPr marL="1792224"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Title Page</a:t>
            </a:r>
            <a:endParaRPr lang="en-US" dirty="0"/>
          </a:p>
        </p:txBody>
      </p:sp>
      <p:sp>
        <p:nvSpPr>
          <p:cNvPr id="3" name="Content Placeholder 2"/>
          <p:cNvSpPr>
            <a:spLocks noGrp="1"/>
          </p:cNvSpPr>
          <p:nvPr>
            <p:ph idx="1"/>
          </p:nvPr>
        </p:nvSpPr>
        <p:spPr/>
        <p:txBody>
          <a:bodyPr/>
          <a:lstStyle/>
          <a:p>
            <a:pPr marL="0" indent="0" algn="ctr">
              <a:buNone/>
            </a:pPr>
            <a:r>
              <a:rPr lang="en-US" dirty="0" smtClean="0"/>
              <a:t>Security and Privacy within the Organizations</a:t>
            </a:r>
          </a:p>
          <a:p>
            <a:pPr marL="0" indent="0" algn="ctr">
              <a:buNone/>
            </a:pPr>
            <a:r>
              <a:rPr lang="en-US" dirty="0" smtClean="0"/>
              <a:t>Student’s Name</a:t>
            </a:r>
          </a:p>
          <a:p>
            <a:pPr marL="0" indent="0" algn="ctr">
              <a:buNone/>
            </a:pPr>
            <a:r>
              <a:rPr lang="en-US" dirty="0" smtClean="0"/>
              <a:t>Instructor’s Name</a:t>
            </a:r>
          </a:p>
          <a:p>
            <a:pPr marL="0" indent="0" algn="ctr">
              <a:buNone/>
            </a:pPr>
            <a:r>
              <a:rPr lang="en-US" dirty="0" smtClean="0"/>
              <a:t>Institution</a:t>
            </a:r>
          </a:p>
          <a:p>
            <a:pPr marL="0" indent="0" algn="ctr">
              <a:buNone/>
            </a:pPr>
            <a:r>
              <a:rPr lang="en-US" dirty="0" smtClean="0"/>
              <a:t>Course</a:t>
            </a:r>
          </a:p>
          <a:p>
            <a:pPr marL="0" indent="0" algn="ctr">
              <a:buNone/>
            </a:pPr>
            <a:r>
              <a:rPr lang="en-US" dirty="0" smtClean="0"/>
              <a:t>Date</a:t>
            </a:r>
          </a:p>
        </p:txBody>
      </p:sp>
    </p:spTree>
    <p:extLst>
      <p:ext uri="{BB962C8B-B14F-4D97-AF65-F5344CB8AC3E}">
        <p14:creationId xmlns:p14="http://schemas.microsoft.com/office/powerpoint/2010/main" val="20447291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28600"/>
            <a:ext cx="7772400" cy="838200"/>
          </a:xfrm>
        </p:spPr>
        <p:txBody>
          <a:bodyPr/>
          <a:lstStyle/>
          <a:p>
            <a:r>
              <a:rPr lang="en-US" dirty="0" smtClean="0"/>
              <a:t>Introduction</a:t>
            </a:r>
            <a:endParaRPr lang="en-US" dirty="0"/>
          </a:p>
        </p:txBody>
      </p:sp>
      <p:sp>
        <p:nvSpPr>
          <p:cNvPr id="3" name="Subtitle 2"/>
          <p:cNvSpPr>
            <a:spLocks noGrp="1"/>
          </p:cNvSpPr>
          <p:nvPr>
            <p:ph type="subTitle" idx="1"/>
          </p:nvPr>
        </p:nvSpPr>
        <p:spPr>
          <a:xfrm>
            <a:off x="457200" y="1295400"/>
            <a:ext cx="8001000" cy="4343400"/>
          </a:xfrm>
        </p:spPr>
        <p:txBody>
          <a:bodyPr>
            <a:normAutofit/>
          </a:bodyPr>
          <a:lstStyle/>
          <a:p>
            <a:pPr marL="457200" indent="-457200" algn="just">
              <a:buFont typeface="Wingdings" pitchFamily="2" charset="2"/>
              <a:buChar char="Ø"/>
            </a:pPr>
            <a:r>
              <a:rPr lang="en-US" dirty="0" smtClean="0">
                <a:solidFill>
                  <a:schemeClr val="tx1"/>
                </a:solidFill>
              </a:rPr>
              <a:t> Security and privacy are important aspects within the firm that are supposed to be looked into details.</a:t>
            </a:r>
          </a:p>
          <a:p>
            <a:pPr marL="457200" indent="-457200" algn="just">
              <a:buFont typeface="Wingdings" pitchFamily="2" charset="2"/>
              <a:buChar char="Ø"/>
            </a:pPr>
            <a:r>
              <a:rPr lang="en-US" dirty="0">
                <a:solidFill>
                  <a:schemeClr val="tx1"/>
                </a:solidFill>
              </a:rPr>
              <a:t> </a:t>
            </a:r>
            <a:r>
              <a:rPr lang="en-US" dirty="0" smtClean="0">
                <a:solidFill>
                  <a:schemeClr val="tx1"/>
                </a:solidFill>
              </a:rPr>
              <a:t>They affect both the firm and the organization as a whole.</a:t>
            </a:r>
          </a:p>
          <a:p>
            <a:pPr marL="457200" indent="-457200" algn="just">
              <a:buFont typeface="Wingdings" pitchFamily="2" charset="2"/>
              <a:buChar char="Ø"/>
            </a:pPr>
            <a:r>
              <a:rPr lang="en-US" dirty="0">
                <a:solidFill>
                  <a:schemeClr val="tx1"/>
                </a:solidFill>
              </a:rPr>
              <a:t> </a:t>
            </a:r>
            <a:r>
              <a:rPr lang="en-US" dirty="0" smtClean="0">
                <a:solidFill>
                  <a:schemeClr val="tx1"/>
                </a:solidFill>
              </a:rPr>
              <a:t>Several firms having been suffering from security as well as privacy.</a:t>
            </a:r>
          </a:p>
          <a:p>
            <a:pPr marL="457200" indent="-457200" algn="just">
              <a:buFont typeface="Wingdings" pitchFamily="2" charset="2"/>
              <a:buChar char="Ø"/>
            </a:pPr>
            <a:r>
              <a:rPr lang="en-US" dirty="0">
                <a:solidFill>
                  <a:schemeClr val="tx1"/>
                </a:solidFill>
              </a:rPr>
              <a:t> </a:t>
            </a:r>
            <a:r>
              <a:rPr lang="en-US" dirty="0" smtClean="0">
                <a:solidFill>
                  <a:schemeClr val="tx1"/>
                </a:solidFill>
              </a:rPr>
              <a:t>Due to such, there has been a debate on such issues. </a:t>
            </a:r>
          </a:p>
          <a:p>
            <a:pPr marL="457200" indent="-457200" algn="just">
              <a:buFont typeface="Wingdings" pitchFamily="2" charset="2"/>
              <a:buChar char="Ø"/>
            </a:pPr>
            <a:r>
              <a:rPr lang="en-US" dirty="0" smtClean="0">
                <a:solidFill>
                  <a:schemeClr val="tx1"/>
                </a:solidFill>
              </a:rPr>
              <a:t>The presentation mainly involve addressing two of the security issues within organizations and how to address them.</a:t>
            </a:r>
            <a:endParaRPr lang="en-US" dirty="0">
              <a:solidFill>
                <a:schemeClr val="tx1"/>
              </a:solidFill>
            </a:endParaRPr>
          </a:p>
        </p:txBody>
      </p:sp>
    </p:spTree>
    <p:extLst>
      <p:ext uri="{BB962C8B-B14F-4D97-AF65-F5344CB8AC3E}">
        <p14:creationId xmlns:p14="http://schemas.microsoft.com/office/powerpoint/2010/main" val="194794983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Data Storage within an Organization</a:t>
            </a:r>
            <a:endParaRPr lang="en-US" dirty="0"/>
          </a:p>
        </p:txBody>
      </p:sp>
      <p:sp>
        <p:nvSpPr>
          <p:cNvPr id="3" name="Content Placeholder 2"/>
          <p:cNvSpPr>
            <a:spLocks noGrp="1"/>
          </p:cNvSpPr>
          <p:nvPr>
            <p:ph idx="1"/>
          </p:nvPr>
        </p:nvSpPr>
        <p:spPr/>
        <p:txBody>
          <a:bodyPr>
            <a:normAutofit/>
          </a:bodyPr>
          <a:lstStyle/>
          <a:p>
            <a:pPr>
              <a:buFont typeface="Wingdings" pitchFamily="2" charset="2"/>
              <a:buChar char="Ø"/>
            </a:pPr>
            <a:r>
              <a:rPr lang="en-US" dirty="0" smtClean="0"/>
              <a:t> Data stored within an organization is very essential for the decision making within any particular organization.</a:t>
            </a:r>
          </a:p>
          <a:p>
            <a:pPr>
              <a:buFont typeface="Wingdings" pitchFamily="2" charset="2"/>
              <a:buChar char="Ø"/>
            </a:pPr>
            <a:r>
              <a:rPr lang="en-US" dirty="0"/>
              <a:t> </a:t>
            </a:r>
            <a:r>
              <a:rPr lang="en-US" dirty="0" smtClean="0"/>
              <a:t>Each and every information especially the financial records need to be secured for future reference.</a:t>
            </a:r>
          </a:p>
          <a:p>
            <a:pPr>
              <a:buFont typeface="Wingdings" pitchFamily="2" charset="2"/>
              <a:buChar char="Ø"/>
            </a:pPr>
            <a:r>
              <a:rPr lang="en-US" dirty="0"/>
              <a:t> </a:t>
            </a:r>
            <a:r>
              <a:rPr lang="en-US" dirty="0" smtClean="0"/>
              <a:t>Most of such data is stored in computerized system as all businesses have turned to been digitalized (</a:t>
            </a:r>
            <a:r>
              <a:rPr lang="en-US" dirty="0" smtClean="0">
                <a:latin typeface="Times New Roman" pitchFamily="18" charset="0"/>
                <a:cs typeface="Times New Roman" pitchFamily="18" charset="0"/>
              </a:rPr>
              <a:t>Khan &amp; </a:t>
            </a:r>
            <a:r>
              <a:rPr lang="en-US" dirty="0" err="1" smtClean="0">
                <a:latin typeface="Times New Roman" pitchFamily="18" charset="0"/>
                <a:cs typeface="Times New Roman" pitchFamily="18" charset="0"/>
              </a:rPr>
              <a:t>Hoque</a:t>
            </a:r>
            <a:r>
              <a:rPr lang="en-US" dirty="0" smtClean="0">
                <a:latin typeface="Times New Roman" pitchFamily="18" charset="0"/>
                <a:cs typeface="Times New Roman" pitchFamily="18" charset="0"/>
              </a:rPr>
              <a:t>, 2016).</a:t>
            </a:r>
            <a:endParaRPr lang="en-US" dirty="0" smtClean="0"/>
          </a:p>
          <a:p>
            <a:pPr>
              <a:buFont typeface="Wingdings" pitchFamily="2" charset="2"/>
              <a:buChar char="Ø"/>
            </a:pPr>
            <a:r>
              <a:rPr lang="en-US" dirty="0"/>
              <a:t> </a:t>
            </a:r>
            <a:r>
              <a:rPr lang="en-US" dirty="0" smtClean="0"/>
              <a:t>Meanwhile, computers have high storage space and allows for storing of huge amounts of data. </a:t>
            </a:r>
          </a:p>
          <a:p>
            <a:pPr>
              <a:buFont typeface="Wingdings" pitchFamily="2" charset="2"/>
              <a:buChar char="Ø"/>
            </a:pPr>
            <a:r>
              <a:rPr lang="en-US" dirty="0"/>
              <a:t> </a:t>
            </a:r>
            <a:r>
              <a:rPr lang="en-US" dirty="0" smtClean="0"/>
              <a:t>This calls for enough safety of the records so as to prevent any form of the misinterpretation of the firm’s data.</a:t>
            </a:r>
            <a:endParaRPr lang="en-US" dirty="0"/>
          </a:p>
        </p:txBody>
      </p:sp>
    </p:spTree>
    <p:extLst>
      <p:ext uri="{BB962C8B-B14F-4D97-AF65-F5344CB8AC3E}">
        <p14:creationId xmlns:p14="http://schemas.microsoft.com/office/powerpoint/2010/main" val="4465540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Employee User Privacy in an organization</a:t>
            </a:r>
            <a:endParaRPr lang="en-US" dirty="0"/>
          </a:p>
        </p:txBody>
      </p:sp>
      <p:sp>
        <p:nvSpPr>
          <p:cNvPr id="3" name="Content Placeholder 2"/>
          <p:cNvSpPr>
            <a:spLocks noGrp="1"/>
          </p:cNvSpPr>
          <p:nvPr>
            <p:ph idx="1"/>
          </p:nvPr>
        </p:nvSpPr>
        <p:spPr/>
        <p:txBody>
          <a:bodyPr>
            <a:normAutofit/>
          </a:bodyPr>
          <a:lstStyle/>
          <a:p>
            <a:pPr>
              <a:buFont typeface="Wingdings" pitchFamily="2" charset="2"/>
              <a:buChar char="Ø"/>
            </a:pPr>
            <a:r>
              <a:rPr lang="en-US" dirty="0" smtClean="0"/>
              <a:t> There is a confidential data concerning employees that are supposed to be kept within an organization.</a:t>
            </a:r>
          </a:p>
          <a:p>
            <a:pPr>
              <a:buFont typeface="Wingdings" pitchFamily="2" charset="2"/>
              <a:buChar char="Ø"/>
            </a:pPr>
            <a:r>
              <a:rPr lang="en-US" dirty="0"/>
              <a:t> </a:t>
            </a:r>
            <a:r>
              <a:rPr lang="en-US" dirty="0" smtClean="0"/>
              <a:t>Some of such information include the payrolls for each of the employees.</a:t>
            </a:r>
          </a:p>
          <a:p>
            <a:pPr>
              <a:buFont typeface="Wingdings" pitchFamily="2" charset="2"/>
              <a:buChar char="Ø"/>
            </a:pPr>
            <a:r>
              <a:rPr lang="en-US" dirty="0"/>
              <a:t> </a:t>
            </a:r>
            <a:r>
              <a:rPr lang="en-US" dirty="0" smtClean="0"/>
              <a:t>Besides the payroll, there is need for the data within the employees’ user computer that is supposed to be secured.</a:t>
            </a:r>
          </a:p>
          <a:p>
            <a:pPr>
              <a:buFont typeface="Wingdings" pitchFamily="2" charset="2"/>
              <a:buChar char="Ø"/>
            </a:pPr>
            <a:r>
              <a:rPr lang="en-US" dirty="0"/>
              <a:t> </a:t>
            </a:r>
            <a:r>
              <a:rPr lang="en-US" dirty="0" smtClean="0"/>
              <a:t>In this case, the data concerning any department is not supposed to be disclosed to any individuals who is not an employee in that department.</a:t>
            </a:r>
          </a:p>
          <a:p>
            <a:pPr>
              <a:buFont typeface="Wingdings" pitchFamily="2" charset="2"/>
              <a:buChar char="Ø"/>
            </a:pPr>
            <a:r>
              <a:rPr lang="en-US" dirty="0"/>
              <a:t> </a:t>
            </a:r>
            <a:r>
              <a:rPr lang="en-US" dirty="0" smtClean="0"/>
              <a:t>However, some organizations do not put such into consideration.</a:t>
            </a:r>
            <a:endParaRPr lang="en-US" dirty="0"/>
          </a:p>
        </p:txBody>
      </p:sp>
    </p:spTree>
    <p:extLst>
      <p:ext uri="{BB962C8B-B14F-4D97-AF65-F5344CB8AC3E}">
        <p14:creationId xmlns:p14="http://schemas.microsoft.com/office/powerpoint/2010/main" val="214581484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 of Workplace</a:t>
            </a:r>
            <a:endParaRPr lang="en-US" dirty="0"/>
          </a:p>
        </p:txBody>
      </p:sp>
      <p:sp>
        <p:nvSpPr>
          <p:cNvPr id="3" name="Content Placeholder 2"/>
          <p:cNvSpPr>
            <a:spLocks noGrp="1"/>
          </p:cNvSpPr>
          <p:nvPr>
            <p:ph idx="1"/>
          </p:nvPr>
        </p:nvSpPr>
        <p:spPr/>
        <p:txBody>
          <a:bodyPr>
            <a:normAutofit/>
          </a:bodyPr>
          <a:lstStyle/>
          <a:p>
            <a:pPr>
              <a:buFont typeface="Wingdings" pitchFamily="2" charset="2"/>
              <a:buChar char="Ø"/>
            </a:pPr>
            <a:r>
              <a:rPr lang="en-US" dirty="0" smtClean="0"/>
              <a:t> In my workplace, the storage of the data is mainly done through paper work or stored randomly in any computer machine around.</a:t>
            </a:r>
          </a:p>
          <a:p>
            <a:pPr>
              <a:buFont typeface="Wingdings" pitchFamily="2" charset="2"/>
              <a:buChar char="Ø"/>
            </a:pPr>
            <a:r>
              <a:rPr lang="en-US" dirty="0"/>
              <a:t> </a:t>
            </a:r>
            <a:r>
              <a:rPr lang="en-US" dirty="0" smtClean="0"/>
              <a:t>Whenever the data is been traced, it is found that some of the data is not easily accessible.</a:t>
            </a:r>
          </a:p>
          <a:p>
            <a:pPr>
              <a:buFont typeface="Wingdings" pitchFamily="2" charset="2"/>
              <a:buChar char="Ø"/>
            </a:pPr>
            <a:r>
              <a:rPr lang="en-US" dirty="0"/>
              <a:t> </a:t>
            </a:r>
            <a:r>
              <a:rPr lang="en-US" dirty="0" smtClean="0"/>
              <a:t>At the same time, everyone within and outside the firm can get into the computer and access any data that is interested in viewing.</a:t>
            </a:r>
          </a:p>
          <a:p>
            <a:pPr>
              <a:buFont typeface="Wingdings" pitchFamily="2" charset="2"/>
              <a:buChar char="Ø"/>
            </a:pPr>
            <a:r>
              <a:rPr lang="en-US" dirty="0"/>
              <a:t> </a:t>
            </a:r>
            <a:r>
              <a:rPr lang="en-US" dirty="0" smtClean="0"/>
              <a:t>The managers generally do not have control offer the data at any particular moment.</a:t>
            </a:r>
            <a:endParaRPr lang="en-US" dirty="0"/>
          </a:p>
        </p:txBody>
      </p:sp>
    </p:spTree>
    <p:extLst>
      <p:ext uri="{BB962C8B-B14F-4D97-AF65-F5344CB8AC3E}">
        <p14:creationId xmlns:p14="http://schemas.microsoft.com/office/powerpoint/2010/main" val="107259363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Cont</a:t>
            </a:r>
            <a:r>
              <a:rPr lang="en-US" dirty="0" smtClean="0"/>
              <a:t>’</a:t>
            </a:r>
            <a:endParaRPr lang="en-US" dirty="0"/>
          </a:p>
        </p:txBody>
      </p:sp>
      <p:sp>
        <p:nvSpPr>
          <p:cNvPr id="3" name="Content Placeholder 2"/>
          <p:cNvSpPr>
            <a:spLocks noGrp="1"/>
          </p:cNvSpPr>
          <p:nvPr>
            <p:ph idx="1"/>
          </p:nvPr>
        </p:nvSpPr>
        <p:spPr/>
        <p:txBody>
          <a:bodyPr>
            <a:normAutofit/>
          </a:bodyPr>
          <a:lstStyle/>
          <a:p>
            <a:pPr>
              <a:buFont typeface="Wingdings" pitchFamily="2" charset="2"/>
              <a:buChar char="Ø"/>
            </a:pPr>
            <a:r>
              <a:rPr lang="en-US" dirty="0" smtClean="0"/>
              <a:t> With the employees’ user privacy, it is clear that the computer users have no obligation of hiding the data stored within their computers.</a:t>
            </a:r>
          </a:p>
          <a:p>
            <a:pPr>
              <a:buFont typeface="Wingdings" pitchFamily="2" charset="2"/>
              <a:buChar char="Ø"/>
            </a:pPr>
            <a:r>
              <a:rPr lang="en-US" dirty="0"/>
              <a:t> </a:t>
            </a:r>
            <a:r>
              <a:rPr lang="en-US" dirty="0" smtClean="0"/>
              <a:t>Individuals within and outside the firm can easily access such data at any time and at their convenience.</a:t>
            </a:r>
          </a:p>
          <a:p>
            <a:pPr>
              <a:buFont typeface="Wingdings" pitchFamily="2" charset="2"/>
              <a:buChar char="Ø"/>
            </a:pPr>
            <a:r>
              <a:rPr lang="en-US" dirty="0"/>
              <a:t> </a:t>
            </a:r>
            <a:r>
              <a:rPr lang="en-US" dirty="0" smtClean="0"/>
              <a:t>This has also seemed as a challenge within my workplace as anything I store including even confidential data can be accessed by everyone without any limitation.</a:t>
            </a:r>
          </a:p>
          <a:p>
            <a:pPr>
              <a:buFont typeface="Wingdings" pitchFamily="2" charset="2"/>
              <a:buChar char="Ø"/>
            </a:pPr>
            <a:r>
              <a:rPr lang="en-US" dirty="0"/>
              <a:t> </a:t>
            </a:r>
            <a:r>
              <a:rPr lang="en-US" dirty="0" smtClean="0"/>
              <a:t>In this conjunction, there is a need of solving the issues due to associated implications.</a:t>
            </a:r>
          </a:p>
          <a:p>
            <a:pPr>
              <a:buFont typeface="Wingdings" pitchFamily="2" charset="2"/>
              <a:buChar char="Ø"/>
            </a:pPr>
            <a:endParaRPr lang="en-US" dirty="0"/>
          </a:p>
        </p:txBody>
      </p:sp>
    </p:spTree>
    <p:extLst>
      <p:ext uri="{BB962C8B-B14F-4D97-AF65-F5344CB8AC3E}">
        <p14:creationId xmlns:p14="http://schemas.microsoft.com/office/powerpoint/2010/main" val="304622263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Implication</a:t>
            </a:r>
            <a:endParaRPr lang="en-US" dirty="0"/>
          </a:p>
        </p:txBody>
      </p:sp>
      <p:sp>
        <p:nvSpPr>
          <p:cNvPr id="3" name="Content Placeholder 2"/>
          <p:cNvSpPr>
            <a:spLocks noGrp="1"/>
          </p:cNvSpPr>
          <p:nvPr>
            <p:ph idx="1"/>
          </p:nvPr>
        </p:nvSpPr>
        <p:spPr/>
        <p:txBody>
          <a:bodyPr>
            <a:normAutofit/>
          </a:bodyPr>
          <a:lstStyle/>
          <a:p>
            <a:pPr>
              <a:buFont typeface="Wingdings" pitchFamily="2" charset="2"/>
              <a:buChar char="Ø"/>
            </a:pPr>
            <a:r>
              <a:rPr lang="en-US" dirty="0" smtClean="0"/>
              <a:t> Due to lack of a systematic form of data storage, the firm has been losing a lot of documents.</a:t>
            </a:r>
          </a:p>
          <a:p>
            <a:pPr>
              <a:buFont typeface="Wingdings" pitchFamily="2" charset="2"/>
              <a:buChar char="Ø"/>
            </a:pPr>
            <a:r>
              <a:rPr lang="en-US" dirty="0"/>
              <a:t> </a:t>
            </a:r>
            <a:r>
              <a:rPr lang="en-US" dirty="0" smtClean="0"/>
              <a:t>At the same time, a lot of time is spend on looking and assembling the related records during business SWOT analysis.</a:t>
            </a:r>
          </a:p>
          <a:p>
            <a:pPr>
              <a:buFont typeface="Wingdings" pitchFamily="2" charset="2"/>
              <a:buChar char="Ø"/>
            </a:pPr>
            <a:r>
              <a:rPr lang="en-US" dirty="0"/>
              <a:t> </a:t>
            </a:r>
            <a:r>
              <a:rPr lang="en-US" dirty="0" smtClean="0"/>
              <a:t>At the same time, most of the past records are hard to trace due to the storage system employed within the firm.</a:t>
            </a:r>
          </a:p>
          <a:p>
            <a:pPr>
              <a:buFont typeface="Wingdings" pitchFamily="2" charset="2"/>
              <a:buChar char="Ø"/>
            </a:pPr>
            <a:r>
              <a:rPr lang="en-US" dirty="0"/>
              <a:t> </a:t>
            </a:r>
            <a:r>
              <a:rPr lang="en-US" dirty="0" smtClean="0"/>
              <a:t>The managers of my workplace in almost all the times faces challenges in making viable decisions as the decisions made mainly depend on such records.</a:t>
            </a:r>
            <a:endParaRPr lang="en-US" dirty="0"/>
          </a:p>
        </p:txBody>
      </p:sp>
    </p:spTree>
    <p:extLst>
      <p:ext uri="{BB962C8B-B14F-4D97-AF65-F5344CB8AC3E}">
        <p14:creationId xmlns:p14="http://schemas.microsoft.com/office/powerpoint/2010/main" val="264778416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Cont</a:t>
            </a:r>
            <a:r>
              <a:rPr lang="en-US" dirty="0" smtClean="0"/>
              <a:t>’</a:t>
            </a:r>
            <a:endParaRPr lang="en-US" dirty="0"/>
          </a:p>
        </p:txBody>
      </p:sp>
      <p:sp>
        <p:nvSpPr>
          <p:cNvPr id="3" name="Content Placeholder 2"/>
          <p:cNvSpPr>
            <a:spLocks noGrp="1"/>
          </p:cNvSpPr>
          <p:nvPr>
            <p:ph idx="1"/>
          </p:nvPr>
        </p:nvSpPr>
        <p:spPr/>
        <p:txBody>
          <a:bodyPr>
            <a:normAutofit/>
          </a:bodyPr>
          <a:lstStyle/>
          <a:p>
            <a:pPr>
              <a:buFont typeface="Wingdings" pitchFamily="2" charset="2"/>
              <a:buChar char="Ø"/>
            </a:pPr>
            <a:r>
              <a:rPr lang="en-US" dirty="0" smtClean="0"/>
              <a:t> Lack of privacy of the employee’s user privacy leads to their confidential information being open to the public.</a:t>
            </a:r>
          </a:p>
          <a:p>
            <a:pPr>
              <a:buFont typeface="Wingdings" pitchFamily="2" charset="2"/>
              <a:buChar char="Ø"/>
            </a:pPr>
            <a:r>
              <a:rPr lang="en-US" dirty="0"/>
              <a:t> </a:t>
            </a:r>
            <a:r>
              <a:rPr lang="en-US" dirty="0" smtClean="0"/>
              <a:t>It has attributed to increased incidences of cyber insecurity.</a:t>
            </a:r>
          </a:p>
          <a:p>
            <a:pPr>
              <a:buFont typeface="Wingdings" pitchFamily="2" charset="2"/>
              <a:buChar char="Ø"/>
            </a:pPr>
            <a:r>
              <a:rPr lang="en-US" dirty="0"/>
              <a:t> </a:t>
            </a:r>
            <a:r>
              <a:rPr lang="en-US" dirty="0" smtClean="0"/>
              <a:t>The increased cyber insecurity is due to the fact that the entire information of the firm is in hands of the public.</a:t>
            </a:r>
          </a:p>
          <a:p>
            <a:pPr>
              <a:buFont typeface="Wingdings" pitchFamily="2" charset="2"/>
              <a:buChar char="Ø"/>
            </a:pPr>
            <a:r>
              <a:rPr lang="en-US" dirty="0"/>
              <a:t> </a:t>
            </a:r>
            <a:r>
              <a:rPr lang="en-US" dirty="0" smtClean="0"/>
              <a:t>On top of such, there is lack of control and prevention of data as the managers have not made their systems secure.</a:t>
            </a:r>
            <a:endParaRPr lang="en-US" dirty="0"/>
          </a:p>
        </p:txBody>
      </p:sp>
    </p:spTree>
    <p:extLst>
      <p:ext uri="{BB962C8B-B14F-4D97-AF65-F5344CB8AC3E}">
        <p14:creationId xmlns:p14="http://schemas.microsoft.com/office/powerpoint/2010/main" val="29699962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Implication of the above to the other organizations</a:t>
            </a:r>
            <a:endParaRPr lang="en-US" dirty="0"/>
          </a:p>
        </p:txBody>
      </p:sp>
      <p:sp>
        <p:nvSpPr>
          <p:cNvPr id="3" name="Content Placeholder 2"/>
          <p:cNvSpPr>
            <a:spLocks noGrp="1"/>
          </p:cNvSpPr>
          <p:nvPr>
            <p:ph idx="1"/>
          </p:nvPr>
        </p:nvSpPr>
        <p:spPr/>
        <p:txBody>
          <a:bodyPr>
            <a:normAutofit/>
          </a:bodyPr>
          <a:lstStyle/>
          <a:p>
            <a:pPr>
              <a:buFont typeface="Wingdings" pitchFamily="2" charset="2"/>
              <a:buChar char="Ø"/>
            </a:pPr>
            <a:r>
              <a:rPr lang="en-US" dirty="0" smtClean="0"/>
              <a:t> lack of privacy of data within the firms results into increased cyber attacks of the firm.</a:t>
            </a:r>
          </a:p>
          <a:p>
            <a:pPr>
              <a:buFont typeface="Wingdings" pitchFamily="2" charset="2"/>
              <a:buChar char="Ø"/>
            </a:pPr>
            <a:r>
              <a:rPr lang="en-US" dirty="0"/>
              <a:t> </a:t>
            </a:r>
            <a:r>
              <a:rPr lang="en-US" dirty="0" smtClean="0"/>
              <a:t>The employees are affected by lack of the privacy as they data can be exploited by the individuals for their own benefits.</a:t>
            </a:r>
          </a:p>
          <a:p>
            <a:pPr>
              <a:buFont typeface="Wingdings" pitchFamily="2" charset="2"/>
              <a:buChar char="Ø"/>
            </a:pPr>
            <a:r>
              <a:rPr lang="en-US" dirty="0"/>
              <a:t> </a:t>
            </a:r>
            <a:r>
              <a:rPr lang="en-US" dirty="0" smtClean="0"/>
              <a:t>On the side of storage system, lack of systematic and secure form of data storage has an associated negative impact especially whenever the firm’s managers are making decision affecting the operations of the firms (</a:t>
            </a:r>
            <a:r>
              <a:rPr lang="en-US" dirty="0" err="1" smtClean="0">
                <a:latin typeface="Times New Roman" pitchFamily="18" charset="0"/>
                <a:cs typeface="Times New Roman" pitchFamily="18" charset="0"/>
              </a:rPr>
              <a:t>Poudel</a:t>
            </a:r>
            <a:r>
              <a:rPr lang="en-US" dirty="0" smtClean="0">
                <a:latin typeface="Times New Roman" pitchFamily="18" charset="0"/>
                <a:cs typeface="Times New Roman" pitchFamily="18" charset="0"/>
              </a:rPr>
              <a:t>, 2016).</a:t>
            </a:r>
            <a:endParaRPr lang="en-US" dirty="0" smtClean="0"/>
          </a:p>
          <a:p>
            <a:pPr>
              <a:buFont typeface="Wingdings" pitchFamily="2" charset="2"/>
              <a:buChar char="Ø"/>
            </a:pPr>
            <a:r>
              <a:rPr lang="en-US" dirty="0"/>
              <a:t> </a:t>
            </a:r>
            <a:r>
              <a:rPr lang="en-US" dirty="0" smtClean="0"/>
              <a:t>The kind of system of data storage that is insecure leads to lose of some data or even hard during SWOT analysis of business to determine its progression.</a:t>
            </a:r>
            <a:endParaRPr lang="en-US" dirty="0"/>
          </a:p>
        </p:txBody>
      </p:sp>
    </p:spTree>
    <p:extLst>
      <p:ext uri="{BB962C8B-B14F-4D97-AF65-F5344CB8AC3E}">
        <p14:creationId xmlns:p14="http://schemas.microsoft.com/office/powerpoint/2010/main" val="12943418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Possible Solution</a:t>
            </a:r>
            <a:endParaRPr lang="en-US" dirty="0"/>
          </a:p>
        </p:txBody>
      </p:sp>
      <p:sp>
        <p:nvSpPr>
          <p:cNvPr id="3" name="Content Placeholder 2"/>
          <p:cNvSpPr>
            <a:spLocks noGrp="1"/>
          </p:cNvSpPr>
          <p:nvPr>
            <p:ph idx="1"/>
          </p:nvPr>
        </p:nvSpPr>
        <p:spPr/>
        <p:txBody>
          <a:bodyPr>
            <a:normAutofit/>
          </a:bodyPr>
          <a:lstStyle/>
          <a:p>
            <a:pPr>
              <a:buFont typeface="Wingdings" pitchFamily="2" charset="2"/>
              <a:buChar char="Ø"/>
            </a:pPr>
            <a:r>
              <a:rPr lang="en-US" dirty="0" smtClean="0"/>
              <a:t> The firms are supposed to integrate the operational systems.</a:t>
            </a:r>
          </a:p>
          <a:p>
            <a:pPr>
              <a:buFont typeface="Wingdings" pitchFamily="2" charset="2"/>
              <a:buChar char="Ø"/>
            </a:pPr>
            <a:r>
              <a:rPr lang="en-US" dirty="0" smtClean="0"/>
              <a:t>The integration need to employ current technological advancement (</a:t>
            </a:r>
            <a:r>
              <a:rPr lang="en-US" dirty="0" smtClean="0">
                <a:latin typeface="Times New Roman" pitchFamily="18" charset="0"/>
                <a:cs typeface="Times New Roman" pitchFamily="18" charset="0"/>
              </a:rPr>
              <a:t>Martin &amp; Murphy, 2017). </a:t>
            </a:r>
            <a:endParaRPr lang="en-US" dirty="0" smtClean="0"/>
          </a:p>
          <a:p>
            <a:pPr>
              <a:buFont typeface="Wingdings" pitchFamily="2" charset="2"/>
              <a:buChar char="Ø"/>
            </a:pPr>
            <a:r>
              <a:rPr lang="en-US" dirty="0" smtClean="0"/>
              <a:t>With the new innovation in the field, the managers are supposed to be enlightened on how to make use of authentication details.</a:t>
            </a:r>
          </a:p>
          <a:p>
            <a:pPr>
              <a:buFont typeface="Wingdings" pitchFamily="2" charset="2"/>
              <a:buChar char="Ø"/>
            </a:pPr>
            <a:r>
              <a:rPr lang="en-US" dirty="0" smtClean="0"/>
              <a:t>The employees’ user computers are also supposed to deploy such kind of system.</a:t>
            </a:r>
          </a:p>
          <a:p>
            <a:pPr>
              <a:buFont typeface="Wingdings" pitchFamily="2" charset="2"/>
              <a:buChar char="Ø"/>
            </a:pPr>
            <a:r>
              <a:rPr lang="en-US" dirty="0" smtClean="0"/>
              <a:t>With the storage of data, it is supposed to be different files in order to avoid spending much time whenever one is tracing back the data.  </a:t>
            </a:r>
            <a:endParaRPr lang="en-US" dirty="0"/>
          </a:p>
        </p:txBody>
      </p:sp>
    </p:spTree>
    <p:extLst>
      <p:ext uri="{BB962C8B-B14F-4D97-AF65-F5344CB8AC3E}">
        <p14:creationId xmlns:p14="http://schemas.microsoft.com/office/powerpoint/2010/main" val="18972984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Strategies Used</a:t>
            </a:r>
            <a:endParaRPr lang="en-US" dirty="0"/>
          </a:p>
        </p:txBody>
      </p:sp>
      <p:sp>
        <p:nvSpPr>
          <p:cNvPr id="3" name="Content Placeholder 2"/>
          <p:cNvSpPr>
            <a:spLocks noGrp="1"/>
          </p:cNvSpPr>
          <p:nvPr>
            <p:ph idx="1"/>
          </p:nvPr>
        </p:nvSpPr>
        <p:spPr/>
        <p:txBody>
          <a:bodyPr>
            <a:normAutofit/>
          </a:bodyPr>
          <a:lstStyle/>
          <a:p>
            <a:pPr>
              <a:buFont typeface="Wingdings" pitchFamily="2" charset="2"/>
              <a:buChar char="Ø"/>
            </a:pPr>
            <a:r>
              <a:rPr lang="en-US" dirty="0" smtClean="0"/>
              <a:t> Employ the services of the IT expert to integrate the system.</a:t>
            </a:r>
          </a:p>
          <a:p>
            <a:pPr>
              <a:buFont typeface="Wingdings" pitchFamily="2" charset="2"/>
              <a:buChar char="Ø"/>
            </a:pPr>
            <a:r>
              <a:rPr lang="en-US" dirty="0"/>
              <a:t> </a:t>
            </a:r>
            <a:r>
              <a:rPr lang="en-US" dirty="0" smtClean="0"/>
              <a:t>Assign one of the employee the task of monitoring the operational system of the firm and the individual must have knowledge concerning computers.</a:t>
            </a:r>
          </a:p>
          <a:p>
            <a:pPr>
              <a:buFont typeface="Wingdings" pitchFamily="2" charset="2"/>
              <a:buChar char="Ø"/>
            </a:pPr>
            <a:r>
              <a:rPr lang="en-US" dirty="0"/>
              <a:t> </a:t>
            </a:r>
            <a:r>
              <a:rPr lang="en-US" dirty="0" smtClean="0"/>
              <a:t>Keep on watch the technological advancements within the world to make sure that the operational system is in line with the current technological changes.</a:t>
            </a:r>
          </a:p>
          <a:p>
            <a:pPr>
              <a:buFont typeface="Wingdings" pitchFamily="2" charset="2"/>
              <a:buChar char="Ø"/>
            </a:pPr>
            <a:r>
              <a:rPr lang="en-US" dirty="0"/>
              <a:t> </a:t>
            </a:r>
            <a:r>
              <a:rPr lang="en-US" dirty="0" smtClean="0"/>
              <a:t>Continuously updating the passwords to prevent any form of issue arising from the leakage of password to unauthorized individuals.</a:t>
            </a:r>
          </a:p>
          <a:p>
            <a:pPr>
              <a:buFont typeface="Wingdings" pitchFamily="2" charset="2"/>
              <a:buChar char="Ø"/>
            </a:pPr>
            <a:r>
              <a:rPr lang="en-US" dirty="0"/>
              <a:t> </a:t>
            </a:r>
            <a:r>
              <a:rPr lang="en-US" dirty="0" smtClean="0"/>
              <a:t>The IT managers are supposed to continuously watch the activities within the firm to prevent any form of intrusion of the cyber crime attackers.</a:t>
            </a:r>
            <a:endParaRPr lang="en-US" dirty="0"/>
          </a:p>
        </p:txBody>
      </p:sp>
    </p:spTree>
    <p:extLst>
      <p:ext uri="{BB962C8B-B14F-4D97-AF65-F5344CB8AC3E}">
        <p14:creationId xmlns:p14="http://schemas.microsoft.com/office/powerpoint/2010/main" val="271030194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a:t>
            </a:r>
            <a:endParaRPr lang="en-US" dirty="0"/>
          </a:p>
        </p:txBody>
      </p:sp>
      <p:sp>
        <p:nvSpPr>
          <p:cNvPr id="3" name="Content Placeholder 2"/>
          <p:cNvSpPr>
            <a:spLocks noGrp="1"/>
          </p:cNvSpPr>
          <p:nvPr>
            <p:ph idx="1"/>
          </p:nvPr>
        </p:nvSpPr>
        <p:spPr/>
        <p:txBody>
          <a:bodyPr>
            <a:normAutofit/>
          </a:bodyPr>
          <a:lstStyle/>
          <a:p>
            <a:pPr>
              <a:buFont typeface="Wingdings" pitchFamily="2" charset="2"/>
              <a:buChar char="Ø"/>
            </a:pPr>
            <a:r>
              <a:rPr lang="en-US" dirty="0" smtClean="0"/>
              <a:t> </a:t>
            </a:r>
            <a:r>
              <a:rPr lang="en-US" dirty="0">
                <a:latin typeface="Times New Roman" pitchFamily="18" charset="0"/>
                <a:cs typeface="Times New Roman" pitchFamily="18" charset="0"/>
              </a:rPr>
              <a:t>Martin, K. D., &amp; Murphy, P. E. (2017). The role of data privacy in marketing. </a:t>
            </a:r>
            <a:r>
              <a:rPr lang="en-US" i="1" dirty="0">
                <a:latin typeface="Times New Roman" pitchFamily="18" charset="0"/>
                <a:cs typeface="Times New Roman" pitchFamily="18" charset="0"/>
              </a:rPr>
              <a:t>Journal of the Academy of Marketing Science</a:t>
            </a:r>
            <a:r>
              <a:rPr lang="en-US" dirty="0">
                <a:latin typeface="Times New Roman" pitchFamily="18" charset="0"/>
                <a:cs typeface="Times New Roman" pitchFamily="18" charset="0"/>
              </a:rPr>
              <a:t>, </a:t>
            </a:r>
            <a:r>
              <a:rPr lang="en-US" i="1" dirty="0">
                <a:latin typeface="Times New Roman" pitchFamily="18" charset="0"/>
                <a:cs typeface="Times New Roman" pitchFamily="18" charset="0"/>
              </a:rPr>
              <a:t>45</a:t>
            </a:r>
            <a:r>
              <a:rPr lang="en-US" dirty="0">
                <a:latin typeface="Times New Roman" pitchFamily="18" charset="0"/>
                <a:cs typeface="Times New Roman" pitchFamily="18" charset="0"/>
              </a:rPr>
              <a:t>(2), 135-155</a:t>
            </a:r>
            <a:r>
              <a:rPr lang="en-US" dirty="0" smtClean="0">
                <a:latin typeface="Times New Roman" pitchFamily="18" charset="0"/>
                <a:cs typeface="Times New Roman" pitchFamily="18" charset="0"/>
              </a:rPr>
              <a:t>.</a:t>
            </a:r>
          </a:p>
          <a:p>
            <a:pPr>
              <a:buFont typeface="Wingdings" pitchFamily="2" charset="2"/>
              <a:buChar char="Ø"/>
            </a:pP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Poudel</a:t>
            </a:r>
            <a:r>
              <a:rPr lang="en-US" dirty="0">
                <a:latin typeface="Times New Roman" pitchFamily="18" charset="0"/>
                <a:cs typeface="Times New Roman" pitchFamily="18" charset="0"/>
              </a:rPr>
              <a:t>, S. (2016). Internet of Things: underlying technologies, interoperability, and threats to privacy and security. </a:t>
            </a:r>
            <a:r>
              <a:rPr lang="en-US" i="1" dirty="0">
                <a:latin typeface="Times New Roman" pitchFamily="18" charset="0"/>
                <a:cs typeface="Times New Roman" pitchFamily="18" charset="0"/>
              </a:rPr>
              <a:t>Berkeley Technology Law Journal</a:t>
            </a:r>
            <a:r>
              <a:rPr lang="en-US" dirty="0">
                <a:latin typeface="Times New Roman" pitchFamily="18" charset="0"/>
                <a:cs typeface="Times New Roman" pitchFamily="18" charset="0"/>
              </a:rPr>
              <a:t>, </a:t>
            </a:r>
            <a:r>
              <a:rPr lang="en-US" i="1" dirty="0">
                <a:latin typeface="Times New Roman" pitchFamily="18" charset="0"/>
                <a:cs typeface="Times New Roman" pitchFamily="18" charset="0"/>
              </a:rPr>
              <a:t>31</a:t>
            </a:r>
            <a:r>
              <a:rPr lang="en-US" dirty="0">
                <a:latin typeface="Times New Roman" pitchFamily="18" charset="0"/>
                <a:cs typeface="Times New Roman" pitchFamily="18" charset="0"/>
              </a:rPr>
              <a:t>(2), 997-1022</a:t>
            </a:r>
            <a:r>
              <a:rPr lang="en-US" dirty="0" smtClean="0">
                <a:latin typeface="Times New Roman" pitchFamily="18" charset="0"/>
                <a:cs typeface="Times New Roman" pitchFamily="18" charset="0"/>
              </a:rPr>
              <a:t>.</a:t>
            </a:r>
          </a:p>
          <a:p>
            <a:pPr>
              <a:buFont typeface="Wingdings" pitchFamily="2" charset="2"/>
              <a:buChar char="Ø"/>
            </a:pPr>
            <a:r>
              <a:rPr lang="en-US" dirty="0">
                <a:latin typeface="Times New Roman" pitchFamily="18" charset="0"/>
                <a:cs typeface="Times New Roman" pitchFamily="18" charset="0"/>
              </a:rPr>
              <a:t> Khan, S., &amp; </a:t>
            </a:r>
            <a:r>
              <a:rPr lang="en-US" dirty="0" err="1">
                <a:latin typeface="Times New Roman" pitchFamily="18" charset="0"/>
                <a:cs typeface="Times New Roman" pitchFamily="18" charset="0"/>
              </a:rPr>
              <a:t>Hoque</a:t>
            </a:r>
            <a:r>
              <a:rPr lang="en-US" dirty="0">
                <a:latin typeface="Times New Roman" pitchFamily="18" charset="0"/>
                <a:cs typeface="Times New Roman" pitchFamily="18" charset="0"/>
              </a:rPr>
              <a:t>, A. (2016). Digital health data: a comprehensive review of privacy and security risks and some recommendations. </a:t>
            </a:r>
            <a:r>
              <a:rPr lang="en-US" i="1" dirty="0">
                <a:latin typeface="Times New Roman" pitchFamily="18" charset="0"/>
                <a:cs typeface="Times New Roman" pitchFamily="18" charset="0"/>
              </a:rPr>
              <a:t>Computer Science Journal of Moldova</a:t>
            </a:r>
            <a:r>
              <a:rPr lang="en-US" dirty="0">
                <a:latin typeface="Times New Roman" pitchFamily="18" charset="0"/>
                <a:cs typeface="Times New Roman" pitchFamily="18" charset="0"/>
              </a:rPr>
              <a:t>, </a:t>
            </a:r>
            <a:r>
              <a:rPr lang="en-US" i="1" dirty="0">
                <a:latin typeface="Times New Roman" pitchFamily="18" charset="0"/>
                <a:cs typeface="Times New Roman" pitchFamily="18" charset="0"/>
              </a:rPr>
              <a:t>71</a:t>
            </a:r>
            <a:r>
              <a:rPr lang="en-US" dirty="0">
                <a:latin typeface="Times New Roman" pitchFamily="18" charset="0"/>
                <a:cs typeface="Times New Roman" pitchFamily="18" charset="0"/>
              </a:rPr>
              <a:t>(2), 273-292.</a:t>
            </a:r>
          </a:p>
        </p:txBody>
      </p:sp>
    </p:spTree>
    <p:extLst>
      <p:ext uri="{BB962C8B-B14F-4D97-AF65-F5344CB8AC3E}">
        <p14:creationId xmlns:p14="http://schemas.microsoft.com/office/powerpoint/2010/main" val="2569983286"/>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Angles">
  <a:themeElements>
    <a:clrScheme name="Angles">
      <a:dk1>
        <a:srgbClr val="000000"/>
      </a:dk1>
      <a:lt1>
        <a:srgbClr val="FFFFFF"/>
      </a:lt1>
      <a:dk2>
        <a:srgbClr val="434342"/>
      </a:dk2>
      <a:lt2>
        <a:srgbClr val="CDD7D9"/>
      </a:lt2>
      <a:accent1>
        <a:srgbClr val="797B7E"/>
      </a:accent1>
      <a:accent2>
        <a:srgbClr val="F96A1B"/>
      </a:accent2>
      <a:accent3>
        <a:srgbClr val="08A1D9"/>
      </a:accent3>
      <a:accent4>
        <a:srgbClr val="7C984A"/>
      </a:accent4>
      <a:accent5>
        <a:srgbClr val="C2AD8D"/>
      </a:accent5>
      <a:accent6>
        <a:srgbClr val="506E94"/>
      </a:accent6>
      <a:hlink>
        <a:srgbClr val="5F5F5F"/>
      </a:hlink>
      <a:folHlink>
        <a:srgbClr val="969696"/>
      </a:folHlink>
    </a:clrScheme>
    <a:fontScheme name="Angles">
      <a:majorFont>
        <a:latin typeface="Franklin Gothic Medium"/>
        <a:ea typeface=""/>
        <a:cs typeface=""/>
        <a:font script="Jpan" typeface="HG創英角ｺﾞｼｯｸUB"/>
        <a:font script="Hang" typeface="돋움"/>
        <a:font script="Hans" typeface="微软雅黑"/>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Franklin Gothic Book"/>
        <a:ea typeface=""/>
        <a:cs typeface=""/>
        <a:font script="Jpan" typeface="ＭＳ Ｐゴシック"/>
        <a:font script="Hang" typeface="맑은 고딕"/>
        <a:font script="Hans" typeface="隶书"/>
        <a:font script="Hant" typeface="新細明體"/>
        <a:font script="Arab" typeface="Arial"/>
        <a:font script="Hebr" typeface="Arial"/>
        <a:font script="Thai" typeface="Cord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Angle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20400000"/>
            </a:lightRig>
          </a:scene3d>
          <a:sp3d contourW="6350">
            <a:bevelT w="41275" h="19050" prst="angle"/>
            <a:contourClr>
              <a:schemeClr val="phClr">
                <a:shade val="25000"/>
                <a:satMod val="150000"/>
              </a:schemeClr>
            </a:contourClr>
          </a:sp3d>
        </a:effectStyle>
      </a:effectStyleLst>
      <a:bgFillStyleLst>
        <a:solidFill>
          <a:schemeClr val="phClr"/>
        </a:solidFill>
        <a:blipFill rotWithShape="1">
          <a:blip xmlns:r="http://schemas.openxmlformats.org/officeDocument/2006/relationships" r:embed="rId1">
            <a:duotone>
              <a:schemeClr val="phClr">
                <a:tint val="90000"/>
                <a:shade val="85000"/>
              </a:schemeClr>
              <a:schemeClr val="phClr">
                <a:tint val="95000"/>
                <a:shade val="99000"/>
              </a:schemeClr>
            </a:duotone>
          </a:blip>
          <a:tile tx="0" ty="0" sx="100000" sy="100000" flip="none" algn="tl"/>
        </a:blipFill>
        <a:blipFill rotWithShape="1">
          <a:blip xmlns:r="http://schemas.openxmlformats.org/officeDocument/2006/relationships" r:embed="rId2">
            <a:duotone>
              <a:schemeClr val="phClr">
                <a:tint val="93000"/>
                <a:shade val="85000"/>
              </a:schemeClr>
              <a:schemeClr val="phClr">
                <a:tint val="96000"/>
                <a:shade val="99000"/>
              </a:schemeClr>
            </a:duotone>
          </a:blip>
          <a:tile tx="0" ty="0" sx="90000" sy="9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Angles</Template>
  <TotalTime>128</TotalTime>
  <Words>1805</Words>
  <Application>Microsoft Office PowerPoint</Application>
  <PresentationFormat>On-screen Show (4:3)</PresentationFormat>
  <Paragraphs>109</Paragraphs>
  <Slides>12</Slides>
  <Notes>9</Notes>
  <HiddenSlides>0</HiddenSlides>
  <MMClips>0</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Angles</vt:lpstr>
      <vt:lpstr>Title Page</vt:lpstr>
      <vt:lpstr>Introduction</vt:lpstr>
      <vt:lpstr>Data Storage within an Organization</vt:lpstr>
      <vt:lpstr>Employee User Privacy in an organization</vt:lpstr>
      <vt:lpstr>Example of Workplace</vt:lpstr>
      <vt:lpstr>Cont’</vt:lpstr>
      <vt:lpstr>Implication</vt:lpstr>
      <vt:lpstr>Cont’</vt:lpstr>
      <vt:lpstr>Implication of the above to the other organizations</vt:lpstr>
      <vt:lpstr>Possible Solution</vt:lpstr>
      <vt:lpstr>Strategies Used</vt:lpstr>
      <vt:lpstr>References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Introduction</dc:title>
  <dc:creator>user</dc:creator>
  <cp:lastModifiedBy>user</cp:lastModifiedBy>
  <cp:revision>11</cp:revision>
  <dcterms:created xsi:type="dcterms:W3CDTF">2020-02-17T04:47:22Z</dcterms:created>
  <dcterms:modified xsi:type="dcterms:W3CDTF">2020-02-17T06:56:21Z</dcterms:modified>
</cp:coreProperties>
</file>